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308" r:id="rId6"/>
    <p:sldId id="330" r:id="rId7"/>
    <p:sldId id="301" r:id="rId8"/>
    <p:sldId id="305" r:id="rId9"/>
    <p:sldId id="306" r:id="rId10"/>
    <p:sldId id="307" r:id="rId11"/>
    <p:sldId id="300" r:id="rId12"/>
    <p:sldId id="293" r:id="rId13"/>
    <p:sldId id="312" r:id="rId14"/>
    <p:sldId id="313" r:id="rId15"/>
    <p:sldId id="314" r:id="rId16"/>
    <p:sldId id="315" r:id="rId17"/>
    <p:sldId id="316" r:id="rId18"/>
    <p:sldId id="317" r:id="rId19"/>
    <p:sldId id="318" r:id="rId20"/>
    <p:sldId id="319" r:id="rId21"/>
    <p:sldId id="320" r:id="rId22"/>
    <p:sldId id="336" r:id="rId23"/>
    <p:sldId id="335" r:id="rId24"/>
    <p:sldId id="299" r:id="rId25"/>
    <p:sldId id="322" r:id="rId26"/>
    <p:sldId id="294" r:id="rId27"/>
    <p:sldId id="323" r:id="rId28"/>
    <p:sldId id="324" r:id="rId29"/>
    <p:sldId id="331" r:id="rId30"/>
    <p:sldId id="332" r:id="rId31"/>
    <p:sldId id="333" r:id="rId32"/>
    <p:sldId id="325" r:id="rId33"/>
    <p:sldId id="326" r:id="rId34"/>
    <p:sldId id="327" r:id="rId35"/>
    <p:sldId id="337" r:id="rId36"/>
    <p:sldId id="329" r:id="rId37"/>
    <p:sldId id="338" r:id="rId38"/>
    <p:sldId id="291" r:id="rId39"/>
    <p:sldId id="287" r:id="rId40"/>
    <p:sldId id="334" r:id="rId41"/>
  </p:sldIdLst>
  <p:sldSz cx="9144000" cy="6858000" type="screen4x3"/>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MN-DIRKON Olsen, Per Pugholm" initials="P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1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CA793C02-42B7-4B04-B1CA-867F7F530996}" type="datetimeFigureOut">
              <a:rPr lang="da-DK" smtClean="0"/>
              <a:t>13-11-2020</a:t>
            </a:fld>
            <a:endParaRPr lang="da-DK"/>
          </a:p>
        </p:txBody>
      </p:sp>
      <p:sp>
        <p:nvSpPr>
          <p:cNvPr id="4" name="Pladsholder til sidefod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82BB827E-DAD1-4250-BC15-FB4DB6DFC81F}" type="slidenum">
              <a:rPr lang="da-DK" smtClean="0"/>
              <a:t>‹nr.›</a:t>
            </a:fld>
            <a:endParaRPr lang="da-DK"/>
          </a:p>
        </p:txBody>
      </p:sp>
    </p:spTree>
    <p:extLst>
      <p:ext uri="{BB962C8B-B14F-4D97-AF65-F5344CB8AC3E}">
        <p14:creationId xmlns:p14="http://schemas.microsoft.com/office/powerpoint/2010/main" val="3683850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4F55450F-ED1B-4C5E-B135-3BB2041612F6}" type="datetimeFigureOut">
              <a:rPr lang="da-DK" smtClean="0"/>
              <a:t>13-11-2020</a:t>
            </a:fld>
            <a:endParaRPr lang="da-DK"/>
          </a:p>
        </p:txBody>
      </p:sp>
      <p:sp>
        <p:nvSpPr>
          <p:cNvPr id="4" name="Pladsholder til diasbille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22813"/>
            <a:ext cx="5443537" cy="4475162"/>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a:defRPr sz="1200"/>
            </a:lvl1pPr>
          </a:lstStyle>
          <a:p>
            <a:fld id="{01AF8960-BFA2-4048-AD8A-B5F1ABAE4882}" type="slidenum">
              <a:rPr lang="da-DK" smtClean="0"/>
              <a:t>‹nr.›</a:t>
            </a:fld>
            <a:endParaRPr lang="da-DK"/>
          </a:p>
        </p:txBody>
      </p:sp>
    </p:spTree>
    <p:extLst>
      <p:ext uri="{BB962C8B-B14F-4D97-AF65-F5344CB8AC3E}">
        <p14:creationId xmlns:p14="http://schemas.microsoft.com/office/powerpoint/2010/main" val="76102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Hvad kan demonstrationsflyvningen:</a:t>
            </a:r>
          </a:p>
          <a:p>
            <a:r>
              <a:rPr lang="da-DK" dirty="0" smtClean="0"/>
              <a:t>Kan give lokalbefolkningen</a:t>
            </a:r>
            <a:r>
              <a:rPr lang="da-DK" baseline="0" dirty="0" smtClean="0"/>
              <a:t> en oplevelse af hvordan en F-35 lyder når den flyver forbi, sammenlignet med en F-16 der før eller efterfølgende flyver forbi.  </a:t>
            </a:r>
            <a:endParaRPr lang="da-DK" dirty="0" smtClean="0"/>
          </a:p>
          <a:p>
            <a:endParaRPr lang="da-DK" dirty="0" smtClean="0"/>
          </a:p>
          <a:p>
            <a:r>
              <a:rPr lang="da-DK" dirty="0" smtClean="0"/>
              <a:t>Hvad kan demonstrationsflyvningen ikke:</a:t>
            </a:r>
          </a:p>
          <a:p>
            <a:r>
              <a:rPr lang="da-DK" dirty="0" smtClean="0"/>
              <a:t>Ikke</a:t>
            </a:r>
            <a:r>
              <a:rPr lang="da-DK" baseline="0" dirty="0" smtClean="0"/>
              <a:t> en videnskabelig test, da dette vil stille krav til specifikke parametre såsom antal flyvninger, nøjagtigheden af hvordan flyvene flyves. Trykforhold, vindforhold, luftfugtighed, inversionslag (eksempel med vandret røg en morgen). Osv. </a:t>
            </a:r>
          </a:p>
          <a:p>
            <a:r>
              <a:rPr lang="da-DK" baseline="0" dirty="0" smtClean="0"/>
              <a:t>Demonstrationsflyvningen kan altså ikke bidrage med til udarbejdelsen til anlægsloven og efterfølgende kompensationsmodeller.  </a:t>
            </a:r>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Kort overordnet gennemgang</a:t>
            </a:r>
            <a:r>
              <a:rPr lang="da-DK" baseline="0" dirty="0" smtClean="0"/>
              <a:t> af hjemmesidens faneblade</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Kort overordnet gennemgang</a:t>
            </a:r>
            <a:r>
              <a:rPr lang="da-DK" baseline="0" dirty="0" smtClean="0"/>
              <a:t> af hjemmesidens faneblade</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b="1" kern="1200" dirty="0" smtClean="0">
                <a:solidFill>
                  <a:schemeClr val="tx1"/>
                </a:solidFill>
                <a:effectLst/>
                <a:latin typeface="+mn-lt"/>
                <a:ea typeface="+mn-ea"/>
                <a:cs typeface="+mn-cs"/>
              </a:rPr>
              <a:t>INFORMATION</a:t>
            </a:r>
            <a:r>
              <a:rPr lang="da-DK" sz="1200" b="1" kern="1200" baseline="0" dirty="0" smtClean="0">
                <a:solidFill>
                  <a:schemeClr val="tx1"/>
                </a:solidFill>
                <a:effectLst/>
                <a:latin typeface="+mn-lt"/>
                <a:ea typeface="+mn-ea"/>
                <a:cs typeface="+mn-cs"/>
              </a:rPr>
              <a:t> OM FLYSTØJSOVERVÅGNINGSSYSTEMET</a:t>
            </a:r>
          </a:p>
          <a:p>
            <a:endParaRPr lang="da-DK" sz="1200" b="1" kern="1200" baseline="0" dirty="0" smtClean="0">
              <a:solidFill>
                <a:schemeClr val="tx1"/>
              </a:solidFill>
              <a:effectLst/>
              <a:latin typeface="+mn-lt"/>
              <a:ea typeface="+mn-ea"/>
              <a:cs typeface="+mn-cs"/>
            </a:endParaRPr>
          </a:p>
          <a:p>
            <a:r>
              <a:rPr lang="da-DK" sz="1200" b="1" kern="1200" baseline="0" dirty="0" smtClean="0">
                <a:solidFill>
                  <a:schemeClr val="tx1"/>
                </a:solidFill>
                <a:effectLst/>
                <a:latin typeface="+mn-lt"/>
                <a:ea typeface="+mn-ea"/>
                <a:cs typeface="+mn-cs"/>
              </a:rPr>
              <a:t>Møde med Københavns Lufthavn</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Forsvarsministeriets Ejendomsstyrelse (FES) og FMI gennemførte i fællesskab et besøg hos Miljøafdelingen i Københavns Lufthavn i Kastrup den 30. august 2018, for at høre om deres erfaringer med det anskaffede flystøjsovervågningssystem i Kastrup, der blev anskaffet i 2010 og ”</a:t>
            </a:r>
            <a:r>
              <a:rPr lang="da-DK" sz="1200" kern="1200" dirty="0" err="1" smtClean="0">
                <a:solidFill>
                  <a:schemeClr val="tx1"/>
                </a:solidFill>
                <a:effectLst/>
                <a:latin typeface="+mn-lt"/>
                <a:ea typeface="+mn-ea"/>
                <a:cs typeface="+mn-cs"/>
              </a:rPr>
              <a:t>flight</a:t>
            </a:r>
            <a:r>
              <a:rPr lang="da-DK" sz="1200" kern="1200" dirty="0" smtClean="0">
                <a:solidFill>
                  <a:schemeClr val="tx1"/>
                </a:solidFill>
                <a:effectLst/>
                <a:latin typeface="+mn-lt"/>
                <a:ea typeface="+mn-ea"/>
                <a:cs typeface="+mn-cs"/>
              </a:rPr>
              <a:t> </a:t>
            </a:r>
            <a:r>
              <a:rPr lang="da-DK" sz="1200" kern="1200" dirty="0" err="1" smtClean="0">
                <a:solidFill>
                  <a:schemeClr val="tx1"/>
                </a:solidFill>
                <a:effectLst/>
                <a:latin typeface="+mn-lt"/>
                <a:ea typeface="+mn-ea"/>
                <a:cs typeface="+mn-cs"/>
              </a:rPr>
              <a:t>tracking</a:t>
            </a:r>
            <a:r>
              <a:rPr lang="da-DK" sz="1200" kern="1200" dirty="0" smtClean="0">
                <a:solidFill>
                  <a:schemeClr val="tx1"/>
                </a:solidFill>
                <a:effectLst/>
                <a:latin typeface="+mn-lt"/>
                <a:ea typeface="+mn-ea"/>
                <a:cs typeface="+mn-cs"/>
              </a:rPr>
              <a:t>”/</a:t>
            </a:r>
            <a:r>
              <a:rPr lang="da-DK" sz="1200" kern="1200" dirty="0" err="1" smtClean="0">
                <a:solidFill>
                  <a:schemeClr val="tx1"/>
                </a:solidFill>
                <a:effectLst/>
                <a:latin typeface="+mn-lt"/>
                <a:ea typeface="+mn-ea"/>
                <a:cs typeface="+mn-cs"/>
              </a:rPr>
              <a:t>complaint</a:t>
            </a:r>
            <a:r>
              <a:rPr lang="da-DK" sz="1200" kern="1200" dirty="0" smtClean="0">
                <a:solidFill>
                  <a:schemeClr val="tx1"/>
                </a:solidFill>
                <a:effectLst/>
                <a:latin typeface="+mn-lt"/>
                <a:ea typeface="+mn-ea"/>
                <a:cs typeface="+mn-cs"/>
              </a:rPr>
              <a:t> modulerne i Roskilde, der er anskaffet i 2017.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Flystøjsovervågningssystemet i Kastrup Lufthavn er leveret af Brüel og Kjær, og består af 12 ”</a:t>
            </a:r>
            <a:r>
              <a:rPr lang="da-DK" sz="1200" kern="1200" dirty="0" err="1" smtClean="0">
                <a:solidFill>
                  <a:schemeClr val="tx1"/>
                </a:solidFill>
                <a:effectLst/>
                <a:latin typeface="+mn-lt"/>
                <a:ea typeface="+mn-ea"/>
                <a:cs typeface="+mn-cs"/>
              </a:rPr>
              <a:t>Noise</a:t>
            </a:r>
            <a:r>
              <a:rPr lang="da-DK" sz="1200" kern="1200" dirty="0" smtClean="0">
                <a:solidFill>
                  <a:schemeClr val="tx1"/>
                </a:solidFill>
                <a:effectLst/>
                <a:latin typeface="+mn-lt"/>
                <a:ea typeface="+mn-ea"/>
                <a:cs typeface="+mn-cs"/>
              </a:rPr>
              <a:t> </a:t>
            </a:r>
            <a:r>
              <a:rPr lang="da-DK" sz="1200" kern="1200" dirty="0" err="1" smtClean="0">
                <a:solidFill>
                  <a:schemeClr val="tx1"/>
                </a:solidFill>
                <a:effectLst/>
                <a:latin typeface="+mn-lt"/>
                <a:ea typeface="+mn-ea"/>
                <a:cs typeface="+mn-cs"/>
              </a:rPr>
              <a:t>Monitoring</a:t>
            </a:r>
            <a:r>
              <a:rPr lang="da-DK" sz="1200" kern="1200" dirty="0" smtClean="0">
                <a:solidFill>
                  <a:schemeClr val="tx1"/>
                </a:solidFill>
                <a:effectLst/>
                <a:latin typeface="+mn-lt"/>
                <a:ea typeface="+mn-ea"/>
                <a:cs typeface="+mn-cs"/>
              </a:rPr>
              <a:t> Terminals (NMT)”, heraf én mobil, 2 vejrstationer samt tilhørende software og IT hardware. Systemet er leveret i 2010, og har en forventet levetid på 10 år.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Den totale anskaffelsespris udgjorde ca. DKK 6 mio. hvor 50 % var selve anskaffelsesudgiften til selve systemet og de resterende 50 % udgjorde udgifter til service i de første 5 år. I systemprisen udgjorde hardware 80 % og software 20 %. Ud over anskaffelsesprisen skal medregnes udgifter til fundamenter, indhegning, trækning af strøm og signal kabler med videre. </a:t>
            </a:r>
          </a:p>
          <a:p>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Supplerende</a:t>
            </a:r>
            <a:r>
              <a:rPr lang="da-DK" sz="1200" b="1" kern="1200" baseline="0" dirty="0" smtClean="0">
                <a:solidFill>
                  <a:schemeClr val="tx1"/>
                </a:solidFill>
                <a:effectLst/>
                <a:latin typeface="+mn-lt"/>
                <a:ea typeface="+mn-ea"/>
                <a:cs typeface="+mn-cs"/>
              </a:rPr>
              <a:t> information fra markedsundersøgelsen</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Markedsundersøgelsen har identificeret fire mulige europæiske leverandører, hvoraf de 3 har svaret på henvendelsen fra FMI og tilsendt materiale om deres produkter. </a:t>
            </a:r>
          </a:p>
          <a:p>
            <a:r>
              <a:rPr lang="da-DK" sz="1200" kern="1200" dirty="0" smtClean="0">
                <a:solidFill>
                  <a:schemeClr val="tx1"/>
                </a:solidFill>
                <a:effectLst/>
                <a:latin typeface="+mn-lt"/>
                <a:ea typeface="+mn-ea"/>
                <a:cs typeface="+mn-cs"/>
              </a:rPr>
              <a:t>Hver leverandør har deres egen løsning på et flystøjsovervågningssystem. Det er dog tydeligt at alle systemerne grundlæggende er opbygget efter samme princip.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Det skal afklares om løsningen, hvor de indsamlede data opbevares eksternt hos leverandøren kan godkendes til systemet på Flyvestation Skrydstrup, idet én af leverandørerne (Brüel og Kjær) udelukkende tilbyder denne løsning. Hvis denne løsning ikke kan godkendes, er firmaet således udelukket fra at give tilbud på opgaven.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Leveringstiden opgives til mellem 2 og 5 måneder efter kontraktunderskrift.</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De opgivne priser til anskaffelse og vedligeholdelse af systemerne er forbundet med stor usikkerhed, idet en retvisende pris kræver, at FMI oplyser, hvordan systemet skal være dimensioneret (antal </a:t>
            </a:r>
            <a:r>
              <a:rPr lang="da-DK" sz="1200" kern="1200" dirty="0" err="1" smtClean="0">
                <a:solidFill>
                  <a:schemeClr val="tx1"/>
                </a:solidFill>
                <a:effectLst/>
                <a:latin typeface="+mn-lt"/>
                <a:ea typeface="+mn-ea"/>
                <a:cs typeface="+mn-cs"/>
              </a:rPr>
              <a:t>NMT’er</a:t>
            </a:r>
            <a:r>
              <a:rPr lang="da-DK" sz="1200" kern="1200" dirty="0" smtClean="0">
                <a:solidFill>
                  <a:schemeClr val="tx1"/>
                </a:solidFill>
                <a:effectLst/>
                <a:latin typeface="+mn-lt"/>
                <a:ea typeface="+mn-ea"/>
                <a:cs typeface="+mn-cs"/>
              </a:rPr>
              <a:t> og disses konfiguration). Ud over selve anskaffelsesprisen kommer udgifter til etablering af sites for NMT og server samt udgifter til løbende vedligeholdelse af systemet.</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Den skønnede pris for et system magen til det, der findes i Kastrup Lufthavn er DKK. ca. 2,5 mio. eksklusiv civil </a:t>
            </a:r>
            <a:r>
              <a:rPr lang="da-DK" sz="1200" kern="1200" dirty="0" err="1" smtClean="0">
                <a:solidFill>
                  <a:schemeClr val="tx1"/>
                </a:solidFill>
                <a:effectLst/>
                <a:latin typeface="+mn-lt"/>
                <a:ea typeface="+mn-ea"/>
                <a:cs typeface="+mn-cs"/>
              </a:rPr>
              <a:t>works</a:t>
            </a:r>
            <a:r>
              <a:rPr lang="da-DK" sz="1200" kern="1200" dirty="0" smtClean="0">
                <a:solidFill>
                  <a:schemeClr val="tx1"/>
                </a:solidFill>
                <a:effectLst/>
                <a:latin typeface="+mn-lt"/>
                <a:ea typeface="+mn-ea"/>
                <a:cs typeface="+mn-cs"/>
              </a:rPr>
              <a:t>, integration og evt. </a:t>
            </a:r>
            <a:r>
              <a:rPr lang="da-DK" sz="1200" kern="1200" dirty="0" err="1" smtClean="0">
                <a:solidFill>
                  <a:schemeClr val="tx1"/>
                </a:solidFill>
                <a:effectLst/>
                <a:latin typeface="+mn-lt"/>
                <a:ea typeface="+mn-ea"/>
                <a:cs typeface="+mn-cs"/>
              </a:rPr>
              <a:t>kryptoer</a:t>
            </a:r>
            <a:r>
              <a:rPr lang="da-DK" sz="1200" kern="1200" dirty="0" smtClean="0">
                <a:solidFill>
                  <a:schemeClr val="tx1"/>
                </a:solidFill>
                <a:effectLst/>
                <a:latin typeface="+mn-lt"/>
                <a:ea typeface="+mn-ea"/>
                <a:cs typeface="+mn-cs"/>
              </a:rPr>
              <a:t>. Hertil kommer en årlige udgift til vedligeholdelse på ca. DKK 750.000.</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Den forventede levetid på systemet er ca. 15 år. Dette er under forudsætning af, at den af leverandøren foreskrevne vedligeholdelse, bliver gennemført.</a:t>
            </a:r>
          </a:p>
          <a:p>
            <a:endParaRPr lang="da-D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1" kern="1200" dirty="0" smtClean="0">
                <a:solidFill>
                  <a:schemeClr val="tx1"/>
                </a:solidFill>
                <a:effectLst/>
                <a:latin typeface="+mn-lt"/>
                <a:ea typeface="+mn-ea"/>
                <a:cs typeface="+mn-cs"/>
              </a:rPr>
              <a:t>Supplerende</a:t>
            </a:r>
            <a:r>
              <a:rPr lang="da-DK" sz="1200" b="1" kern="1200" baseline="0" dirty="0" smtClean="0">
                <a:solidFill>
                  <a:schemeClr val="tx1"/>
                </a:solidFill>
                <a:effectLst/>
                <a:latin typeface="+mn-lt"/>
                <a:ea typeface="+mn-ea"/>
                <a:cs typeface="+mn-cs"/>
              </a:rPr>
              <a:t> information fra kravsspecifikationer</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kern="1200" baseline="0" dirty="0" smtClean="0">
                <a:solidFill>
                  <a:schemeClr val="tx1"/>
                </a:solidFill>
                <a:effectLst/>
                <a:latin typeface="+mn-lt"/>
                <a:ea typeface="+mn-ea"/>
                <a:cs typeface="+mn-cs"/>
              </a:rPr>
              <a:t>Kravsspecifikationerne er fortsat under udarbejdelse, eftersom disse bl.a. afhænger af resultatet af de igangværende flystøjsberegninger.</a:t>
            </a:r>
            <a:endParaRPr lang="da-DK" sz="1200" b="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p>
        </p:txBody>
      </p:sp>
      <p:sp>
        <p:nvSpPr>
          <p:cNvPr id="4" name="Pladsholder til diasnummer 3"/>
          <p:cNvSpPr>
            <a:spLocks noGrp="1"/>
          </p:cNvSpPr>
          <p:nvPr>
            <p:ph type="sldNum" sz="quarter" idx="10"/>
          </p:nvPr>
        </p:nvSpPr>
        <p:spPr/>
        <p:txBody>
          <a:bodyPr/>
          <a:lstStyle/>
          <a:p>
            <a:fld id="{A16CFAD1-D197-4A88-B173-A6412E995EE5}" type="slidenum">
              <a:rPr lang="en-GB" smtClean="0"/>
              <a:pPr/>
              <a:t>25</a:t>
            </a:fld>
            <a:endParaRPr lang="en-GB"/>
          </a:p>
        </p:txBody>
      </p:sp>
      <p:sp>
        <p:nvSpPr>
          <p:cNvPr id="5" name="Pladsholder til sidefod 4"/>
          <p:cNvSpPr>
            <a:spLocks noGrp="1"/>
          </p:cNvSpPr>
          <p:nvPr>
            <p:ph type="ftr" sz="quarter" idx="11"/>
          </p:nvPr>
        </p:nvSpPr>
        <p:spPr/>
        <p:txBody>
          <a:bodyPr/>
          <a:lstStyle/>
          <a:p>
            <a:r>
              <a:rPr lang="en-GB" smtClean="0"/>
              <a:t>UKLASSIFICERET</a:t>
            </a: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Selvom der i dag</a:t>
            </a:r>
            <a:r>
              <a:rPr lang="da-DK" baseline="0" dirty="0" smtClean="0"/>
              <a:t> er over 330 F-35 fly leveret til de fleste partnernationer og da man har fælles omskoling på Luke Air Force Base, så er det stadig en begrænset kapacitet i Europa. Selvom hollænderne har afholdt en demonstrationsflyvning med deres F-35 så er de fløjet tilbage til Luke for at indgå i den fælles omskoling. </a:t>
            </a:r>
          </a:p>
          <a:p>
            <a:endParaRPr lang="da-DK" baseline="0" dirty="0" smtClean="0"/>
          </a:p>
          <a:p>
            <a:r>
              <a:rPr lang="da-DK" baseline="0" dirty="0" smtClean="0"/>
              <a:t>Norge er så småt startet med at flyve med et lille antal F-35. Så det er en begrænset kapacitet så det er ikke bare lige at låne fly, pilot og mandskab. Men vi er i øjeblikket i dialog med Norge om at gennemføre en flyvning i maj måned.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Flyene</a:t>
            </a:r>
            <a:r>
              <a:rPr lang="da-DK" baseline="0" dirty="0" smtClean="0"/>
              <a:t> flyver ca. 4 minutter efter hinanden hvilket burde sikre at støjen fra det første fly er forsvundet. </a:t>
            </a:r>
          </a:p>
          <a:p>
            <a:endParaRPr lang="da-DK" baseline="0" dirty="0" smtClean="0"/>
          </a:p>
          <a:p>
            <a:r>
              <a:rPr lang="da-DK" baseline="0" dirty="0" smtClean="0"/>
              <a:t>Hvordan de fra- og anflyvningsprofiler ser ud kommer vi tilbage til. </a:t>
            </a:r>
          </a:p>
          <a:p>
            <a:endParaRPr lang="da-DK" baseline="0" dirty="0" smtClean="0"/>
          </a:p>
          <a:p>
            <a:r>
              <a:rPr lang="da-DK" baseline="0" dirty="0" smtClean="0"/>
              <a:t>Opsætningen af mikrofoner kommer der ligeledes også uddybende forklaring til senere i præsentationen. </a:t>
            </a:r>
          </a:p>
          <a:p>
            <a:endParaRPr lang="da-DK" baseline="0" dirty="0" smtClean="0"/>
          </a:p>
          <a:p>
            <a:endParaRPr lang="da-DK" baseline="0" dirty="0" smtClean="0"/>
          </a:p>
          <a:p>
            <a:endParaRPr lang="da-DK" baseline="0" dirty="0" smtClean="0"/>
          </a:p>
          <a:p>
            <a:endParaRPr lang="da-DK" baseline="0" dirty="0" smtClean="0"/>
          </a:p>
          <a:p>
            <a:endParaRPr lang="da-DK" baseline="0" dirty="0" smtClean="0"/>
          </a:p>
          <a:p>
            <a:endParaRPr lang="da-DK" baseline="0" dirty="0" smtClean="0"/>
          </a:p>
          <a:p>
            <a:endParaRPr lang="da-DK" baseline="0" dirty="0" smtClean="0"/>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Demonstrationsflyvningen tager udgangspunkt i hvordan flyene normalt flyver til og fra flyvestationen.</a:t>
            </a:r>
            <a:r>
              <a:rPr lang="da-DK" baseline="0" dirty="0" smtClean="0"/>
              <a:t> </a:t>
            </a:r>
          </a:p>
          <a:p>
            <a:endParaRPr lang="da-DK" baseline="0" dirty="0" smtClean="0"/>
          </a:p>
          <a:p>
            <a:r>
              <a:rPr lang="da-DK" baseline="0" dirty="0" smtClean="0"/>
              <a:t>Generelt flyver flyene ud til træningsområder i nordsøren ud for Esbjerg eller ud fra Hirtshals. Gøres via en vedvarende stigning op til omkring  5-6 kilometers højde. Størstedelen af fraflyvningerne foregår således.</a:t>
            </a:r>
          </a:p>
          <a:p>
            <a:r>
              <a:rPr lang="da-DK" baseline="0" dirty="0" smtClean="0"/>
              <a:t>Mindre del af fraflyvningerne foregår lavere. F.eks. når flyene flyver træner i at smide øvelsesbomber på Rømø, træner landingsrunder eller flyver lavflyvning.    </a:t>
            </a:r>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Det vil meddeles via mail og på hjemmesiden hvornår starttidspunkt ligger. Så kan man</a:t>
            </a:r>
            <a:r>
              <a:rPr lang="da-DK" sz="1200" baseline="0" dirty="0" smtClean="0"/>
              <a:t> på kortet hvor flyene vil være efter 5 minutter, 10 minutter osv. Giver en overordnet ide </a:t>
            </a:r>
            <a:r>
              <a:rPr lang="da-DK" sz="1200" dirty="0" smtClean="0"/>
              <a:t>om hvor og hvornår flyene passere forbi det område der har interesse for vedkommende. </a:t>
            </a:r>
            <a:endParaRPr lang="da-DK" dirty="0" smtClean="0"/>
          </a:p>
          <a:p>
            <a:endParaRPr lang="da-DK" sz="1200" dirty="0" smtClean="0"/>
          </a:p>
          <a:p>
            <a:r>
              <a:rPr lang="da-DK" sz="1200" dirty="0" smtClean="0"/>
              <a:t>Husk at forklare at overflyvningstiderne er vejledende. Når først</a:t>
            </a:r>
            <a:r>
              <a:rPr lang="da-DK" sz="1200" baseline="0" dirty="0" smtClean="0"/>
              <a:t> flyene er i luften vil afviklingen være dynamisk. F.eks. Kan flyene være nøde til at ændre kursen en smule pga. skyer, trafik eller andet og det vil naturligvis ændre tider en smule. M</a:t>
            </a:r>
            <a:r>
              <a:rPr lang="da-DK" sz="1200" dirty="0" smtClean="0"/>
              <a:t>en igen, det giver en god ide om hvor og hvornår flyene passere forbi.</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Under selve</a:t>
            </a:r>
            <a:r>
              <a:rPr lang="da-DK" baseline="0" dirty="0" smtClean="0"/>
              <a:t> flyvningen vil der være mulighed for at deltage anonymt i en undersøgelse, som senere vil blive flettet ind i analysen. </a:t>
            </a:r>
          </a:p>
          <a:p>
            <a:r>
              <a:rPr lang="da-DK" baseline="0" dirty="0" smtClean="0"/>
              <a:t>Man tilmelder sig via hjemmesiden og har et log-on og kodeord hvor man kan logge sig inde lige inden demonstrationsflyvningen. </a:t>
            </a:r>
          </a:p>
          <a:p>
            <a:r>
              <a:rPr lang="da-DK" baseline="0" dirty="0" smtClean="0"/>
              <a:t>Til analysen ønsker vi at man oplyser vej og by navn. Hvis man er få huse på en vej om man mister anonymiteten ved at oplyse det, kan man kun oplyse bynavn. Men det vil være på kompromis af præcisionen af undersøgelsen.  </a:t>
            </a:r>
          </a:p>
        </p:txBody>
      </p:sp>
      <p:sp>
        <p:nvSpPr>
          <p:cNvPr id="4" name="Pladsholder til diasnummer 3"/>
          <p:cNvSpPr>
            <a:spLocks noGrp="1"/>
          </p:cNvSpPr>
          <p:nvPr>
            <p:ph type="sldNum" sz="quarter" idx="10"/>
          </p:nvPr>
        </p:nvSpPr>
        <p:spPr/>
        <p:txBody>
          <a:bodyPr/>
          <a:lstStyle/>
          <a:p>
            <a:fld id="{A16CFAD1-D197-4A88-B173-A6412E995EE5}" type="slidenum">
              <a:rPr lang="en-GB" smtClean="0"/>
              <a:pPr/>
              <a:t>18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Eksempel på et af</a:t>
            </a:r>
            <a:r>
              <a:rPr lang="da-DK" baseline="0" dirty="0" smtClean="0"/>
              <a:t> spørgsmålene i undersøgelsen. Mulighed for at sætte ord på lyden. </a:t>
            </a:r>
          </a:p>
          <a:p>
            <a:r>
              <a:rPr lang="da-DK" baseline="0" dirty="0" smtClean="0"/>
              <a:t>Spørgsmålene tager udgangspunkt i at han bor i området og er udsat for flystøj til hverdag. Undersøgelsen kan </a:t>
            </a:r>
            <a:r>
              <a:rPr lang="da-DK" baseline="0" dirty="0" err="1" smtClean="0"/>
              <a:t>gemmenføres</a:t>
            </a:r>
            <a:r>
              <a:rPr lang="da-DK" baseline="0" dirty="0" smtClean="0"/>
              <a:t> enten ude eller indenfor. I sit hjem eller på arbejde. </a:t>
            </a:r>
          </a:p>
          <a:p>
            <a:r>
              <a:rPr lang="da-DK" baseline="0" dirty="0" smtClean="0"/>
              <a:t>Spørgsmålet er formuleret så en person der kommer fra en anden landsdel ikke vil have grundlag for at svare på spørgsmålet. For at undgå at nogle sabotere undersøgelsen og det giver et bedre eller dårligere udfald af undersøgelsen. </a:t>
            </a:r>
          </a:p>
          <a:p>
            <a:endParaRPr lang="da-DK" baseline="0" dirty="0" smtClean="0"/>
          </a:p>
          <a:p>
            <a:endParaRPr lang="da-DK" baseline="0" dirty="0" smtClean="0"/>
          </a:p>
          <a:p>
            <a:r>
              <a:rPr lang="da-DK" baseline="0" dirty="0" smtClean="0"/>
              <a:t>Rækkefølgen af hvilket fly der kommer indover først, kan også skifte. </a:t>
            </a:r>
          </a:p>
          <a:p>
            <a:r>
              <a:rPr lang="da-DK" baseline="0" dirty="0" smtClean="0"/>
              <a:t>Alt det her data fra undersøgelsen, mikrofonerne samt   </a:t>
            </a:r>
          </a:p>
        </p:txBody>
      </p:sp>
      <p:sp>
        <p:nvSpPr>
          <p:cNvPr id="4" name="Pladsholder til diasnummer 3"/>
          <p:cNvSpPr>
            <a:spLocks noGrp="1"/>
          </p:cNvSpPr>
          <p:nvPr>
            <p:ph type="sldNum" sz="quarter" idx="10"/>
          </p:nvPr>
        </p:nvSpPr>
        <p:spPr/>
        <p:txBody>
          <a:bodyPr/>
          <a:lstStyle/>
          <a:p>
            <a:fld id="{A16CFAD1-D197-4A88-B173-A6412E995EE5}" type="slidenum">
              <a:rPr lang="en-GB" smtClean="0"/>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5 mikrofoner er afsat efter</a:t>
            </a:r>
            <a:r>
              <a:rPr lang="da-DK" baseline="0" dirty="0" smtClean="0"/>
              <a:t> den hollandske model og udbyttet af at opstille flere mikrofoner vil være lille.</a:t>
            </a:r>
          </a:p>
          <a:p>
            <a:r>
              <a:rPr lang="da-DK" baseline="0" dirty="0" smtClean="0"/>
              <a:t>Arbejdsmødet foregår den 30 januar og oplægget er at vi der finder en endelig placering.</a:t>
            </a:r>
          </a:p>
          <a:p>
            <a:r>
              <a:rPr lang="da-DK" baseline="0" dirty="0" smtClean="0"/>
              <a:t>For bedst at kunne faciliteter mødet er flyvestationen nød til at vide hvor mange der kommer. Så tilmelding med antal er nødvendigt. </a:t>
            </a:r>
          </a:p>
          <a:p>
            <a:r>
              <a:rPr lang="da-DK" baseline="0" dirty="0" smtClean="0"/>
              <a:t> </a:t>
            </a:r>
          </a:p>
          <a:p>
            <a:endParaRPr lang="da-DK" baseline="0" dirty="0" smtClean="0"/>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C4CF63E8-A2A4-49D7-A24F-D9AB4AF11DD6}" type="datetimeFigureOut">
              <a:rPr lang="da-DK" smtClean="0"/>
              <a:t>13-11-2020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324915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4CF63E8-A2A4-49D7-A24F-D9AB4AF11DD6}" type="datetimeFigureOut">
              <a:rPr lang="da-DK" smtClean="0"/>
              <a:t>13-11-2020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416912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4CF63E8-A2A4-49D7-A24F-D9AB4AF11DD6}" type="datetimeFigureOut">
              <a:rPr lang="da-DK" smtClean="0"/>
              <a:t>13-11-2020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210539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orside med billede">
    <p:spTree>
      <p:nvGrpSpPr>
        <p:cNvPr id="1" name=""/>
        <p:cNvGrpSpPr/>
        <p:nvPr/>
      </p:nvGrpSpPr>
      <p:grpSpPr>
        <a:xfrm>
          <a:off x="0" y="0"/>
          <a:ext cx="0" cy="0"/>
          <a:chOff x="0" y="0"/>
          <a:chExt cx="0" cy="0"/>
        </a:xfrm>
      </p:grpSpPr>
      <p:sp>
        <p:nvSpPr>
          <p:cNvPr id="14" name="Picture Placeholder 13">
            <a:extLst>
              <a:ext uri="{FF2B5EF4-FFF2-40B4-BE49-F238E27FC236}">
                <a16:creationId xmlns="" xmlns:a16="http://schemas.microsoft.com/office/drawing/2014/main" id="{A9A3F990-A1E2-45D7-BB03-B5F658ACB1D2}"/>
              </a:ext>
            </a:extLst>
          </p:cNvPr>
          <p:cNvSpPr>
            <a:spLocks noGrp="1"/>
          </p:cNvSpPr>
          <p:nvPr>
            <p:ph type="pic" sz="quarter" idx="13" hasCustomPrompt="1"/>
          </p:nvPr>
        </p:nvSpPr>
        <p:spPr>
          <a:xfrm>
            <a:off x="0" y="0"/>
            <a:ext cx="9144000" cy="6858000"/>
          </a:xfrm>
        </p:spPr>
        <p:txBody>
          <a:bodyPr tIns="720000" anchor="ctr" anchorCtr="0"/>
          <a:lstStyle>
            <a:lvl1pPr marL="0" indent="0" algn="ctr">
              <a:buNone/>
              <a:defRPr/>
            </a:lvl1pPr>
          </a:lstStyle>
          <a:p>
            <a:r>
              <a:rPr lang="da-DK" dirty="0"/>
              <a:t>Klik på ikonet for at tilføje et billede</a:t>
            </a:r>
          </a:p>
        </p:txBody>
      </p:sp>
      <p:sp>
        <p:nvSpPr>
          <p:cNvPr id="2" name="Title 1"/>
          <p:cNvSpPr>
            <a:spLocks noGrp="1"/>
          </p:cNvSpPr>
          <p:nvPr>
            <p:ph type="ctrTitle" hasCustomPrompt="1"/>
          </p:nvPr>
        </p:nvSpPr>
        <p:spPr>
          <a:xfrm>
            <a:off x="651374" y="4233734"/>
            <a:ext cx="8133851" cy="580800"/>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691585" y="4905538"/>
            <a:ext cx="324000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0" name="Bottom box">
            <a:extLst>
              <a:ext uri="{FF2B5EF4-FFF2-40B4-BE49-F238E27FC236}">
                <a16:creationId xmlns="" xmlns:a16="http://schemas.microsoft.com/office/drawing/2014/main" id="{CF54AAEE-85E1-4F0A-A35B-41D12ECDD6E6}"/>
              </a:ext>
            </a:extLst>
          </p:cNvPr>
          <p:cNvSpPr>
            <a:spLocks noGrp="1"/>
          </p:cNvSpPr>
          <p:nvPr>
            <p:ph type="body" sz="quarter" idx="15" hasCustomPrompt="1"/>
          </p:nvPr>
        </p:nvSpPr>
        <p:spPr>
          <a:xfrm>
            <a:off x="691200" y="5922000"/>
            <a:ext cx="7776000" cy="75600"/>
          </a:xfrm>
          <a:solidFill>
            <a:schemeClr val="accent1"/>
          </a:solidFill>
        </p:spPr>
        <p:txBody>
          <a:bodyPr/>
          <a:lstStyle>
            <a:lvl1pPr marL="0" indent="0">
              <a:buFont typeface="Arial" panose="020B0604020202020204" pitchFamily="34" charset="0"/>
              <a:buNone/>
              <a:defRPr sz="100">
                <a:noFill/>
              </a:defRPr>
            </a:lvl1pPr>
            <a:lvl2pPr marL="459450" indent="-171450">
              <a:buFont typeface="Arial" panose="020B0604020202020204" pitchFamily="34" charset="0"/>
              <a:buChar char="•"/>
              <a:defRPr sz="100"/>
            </a:lvl2pPr>
            <a:lvl3pPr marL="747450" indent="-171450">
              <a:buFont typeface="Arial" panose="020B0604020202020204" pitchFamily="34" charset="0"/>
              <a:buChar char="•"/>
              <a:defRPr sz="100"/>
            </a:lvl3pPr>
            <a:lvl4pPr marL="747450" indent="-171450">
              <a:buFont typeface="Arial" panose="020B0604020202020204" pitchFamily="34" charset="0"/>
              <a:buChar char="•"/>
              <a:defRPr sz="100"/>
            </a:lvl4pPr>
            <a:lvl5pPr marL="747450" indent="-171450">
              <a:buFont typeface="Arial" panose="020B0604020202020204" pitchFamily="34" charset="0"/>
              <a:buChar char="•"/>
              <a:defRPr sz="100"/>
            </a:lvl5pPr>
          </a:lstStyle>
          <a:p>
            <a:pPr lvl="0"/>
            <a:r>
              <a:rPr lang="da-DK" dirty="0"/>
              <a:t>.</a:t>
            </a:r>
          </a:p>
        </p:txBody>
      </p:sp>
      <p:sp>
        <p:nvSpPr>
          <p:cNvPr id="5" name="Tjenestebrug">
            <a:extLst>
              <a:ext uri="{FF2B5EF4-FFF2-40B4-BE49-F238E27FC236}">
                <a16:creationId xmlns="" xmlns:a16="http://schemas.microsoft.com/office/drawing/2014/main" id="{CD2B20FA-ADBB-4D33-AFED-F8303AF9C3F2}"/>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7" name="Afklassificeret">
            <a:extLst>
              <a:ext uri="{FF2B5EF4-FFF2-40B4-BE49-F238E27FC236}">
                <a16:creationId xmlns="" xmlns:a16="http://schemas.microsoft.com/office/drawing/2014/main" id="{152425A2-9CB0-4B0A-9737-6DBAAA77CA19}"/>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9" name="Brug">
            <a:extLst>
              <a:ext uri="{FF2B5EF4-FFF2-40B4-BE49-F238E27FC236}">
                <a16:creationId xmlns="" xmlns:a16="http://schemas.microsoft.com/office/drawing/2014/main" id="{40728055-BC56-49F1-96B1-2EE6C1ABCDB3}"/>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7" name="Tjenestebrug">
            <a:extLst>
              <a:ext uri="{FF2B5EF4-FFF2-40B4-BE49-F238E27FC236}">
                <a16:creationId xmlns="" xmlns:a16="http://schemas.microsoft.com/office/drawing/2014/main" id="{D60F0DFC-5755-429C-89E2-226401F6A402}"/>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 xmlns:a16="http://schemas.microsoft.com/office/drawing/2014/main" id="{D27E2981-8B3E-4E52-BA09-D58599B5ED45}"/>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 xmlns:a16="http://schemas.microsoft.com/office/drawing/2014/main" id="{F8BD78A7-63D1-4BC0-B68C-68DAE6291C8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r>
              <a:rPr lang="da-DK" smtClean="0"/>
              <a:t>13.april 2018</a:t>
            </a:r>
            <a:endParaRPr lang="da-DK" dirty="0"/>
          </a:p>
        </p:txBody>
      </p:sp>
      <p:sp>
        <p:nvSpPr>
          <p:cNvPr id="11" name="Footer Placeholder 3">
            <a:extLst>
              <a:ext uri="{FF2B5EF4-FFF2-40B4-BE49-F238E27FC236}">
                <a16:creationId xmlns=""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r>
              <a:rPr lang="da-DK" smtClean="0"/>
              <a:t>Status F-35 Kampflyprogram</a:t>
            </a:r>
            <a:endParaRPr lang="da-DK" dirty="0"/>
          </a:p>
        </p:txBody>
      </p:sp>
      <p:sp>
        <p:nvSpPr>
          <p:cNvPr id="12" name="Slide Number Placeholder 4">
            <a:extLst>
              <a:ext uri="{FF2B5EF4-FFF2-40B4-BE49-F238E27FC236}">
                <a16:creationId xmlns="" xmlns:a16="http://schemas.microsoft.com/office/drawing/2014/main"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3" name="Picture Placeholder 12">
            <a:extLst>
              <a:ext uri="{FF2B5EF4-FFF2-40B4-BE49-F238E27FC236}">
                <a16:creationId xmlns="" xmlns:a16="http://schemas.microsoft.com/office/drawing/2014/main" id="{F90F4F34-41F7-43D8-A2F3-76A48544901B}"/>
              </a:ext>
            </a:extLst>
          </p:cNvPr>
          <p:cNvSpPr>
            <a:spLocks noGrp="1"/>
          </p:cNvSpPr>
          <p:nvPr>
            <p:ph type="pic" sz="quarter" idx="22" hasCustomPrompt="1"/>
          </p:nvPr>
        </p:nvSpPr>
        <p:spPr>
          <a:xfrm>
            <a:off x="651600" y="482400"/>
            <a:ext cx="2764800" cy="6012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393999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65AB2-4194-4BA1-BD8F-4416AE02898F}"/>
              </a:ext>
            </a:extLst>
          </p:cNvPr>
          <p:cNvSpPr>
            <a:spLocks noGrp="1"/>
          </p:cNvSpPr>
          <p:nvPr>
            <p:ph type="title" hasCustomPrompt="1"/>
          </p:nvPr>
        </p:nvSpPr>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xmlns="" id="{D81B1306-C7E7-4FE6-B602-CE04C23A8344}"/>
              </a:ext>
            </a:extLst>
          </p:cNvPr>
          <p:cNvSpPr>
            <a:spLocks noGrp="1"/>
          </p:cNvSpPr>
          <p:nvPr>
            <p:ph type="body" sz="quarter" idx="13" hasCustomPrompt="1"/>
          </p:nvPr>
        </p:nvSpPr>
        <p:spPr>
          <a:xfrm>
            <a:off x="755651" y="2330450"/>
            <a:ext cx="8029574" cy="367347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Tjenestebrug">
            <a:extLst>
              <a:ext uri="{FF2B5EF4-FFF2-40B4-BE49-F238E27FC236}">
                <a16:creationId xmlns:a16="http://schemas.microsoft.com/office/drawing/2014/main" xmlns="" id="{4FA4E295-C991-4C85-A430-8E77C6856DD0}"/>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9" name="Afklassificeret">
            <a:extLst>
              <a:ext uri="{FF2B5EF4-FFF2-40B4-BE49-F238E27FC236}">
                <a16:creationId xmlns:a16="http://schemas.microsoft.com/office/drawing/2014/main" xmlns="" id="{F6BF7C7E-D6F4-4FD7-9D13-A7183A63FBA0}"/>
              </a:ext>
            </a:extLst>
          </p:cNvPr>
          <p:cNvSpPr>
            <a:spLocks noGrp="1"/>
          </p:cNvSpPr>
          <p:nvPr>
            <p:ph type="body" sz="quarter" idx="17" hasCustomPrompt="1"/>
          </p:nvPr>
        </p:nvSpPr>
        <p:spPr>
          <a:xfrm>
            <a:off x="3129801" y="27569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0" name="Brug">
            <a:extLst>
              <a:ext uri="{FF2B5EF4-FFF2-40B4-BE49-F238E27FC236}">
                <a16:creationId xmlns:a16="http://schemas.microsoft.com/office/drawing/2014/main" xmlns="" id="{48088BE7-A6B0-4C44-BAE5-68CC9E06B952}"/>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1" name="Tjenestebrug">
            <a:extLst>
              <a:ext uri="{FF2B5EF4-FFF2-40B4-BE49-F238E27FC236}">
                <a16:creationId xmlns:a16="http://schemas.microsoft.com/office/drawing/2014/main" xmlns="" id="{B7991B50-C9A5-412D-AD92-FBB26509DE4A}"/>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2" name="Afklassificeret">
            <a:extLst>
              <a:ext uri="{FF2B5EF4-FFF2-40B4-BE49-F238E27FC236}">
                <a16:creationId xmlns:a16="http://schemas.microsoft.com/office/drawing/2014/main" xmlns="" id="{0B3ED1EF-436E-41C8-8BB9-3E9E4E0821D2}"/>
              </a:ext>
            </a:extLst>
          </p:cNvPr>
          <p:cNvSpPr>
            <a:spLocks noGrp="1"/>
          </p:cNvSpPr>
          <p:nvPr>
            <p:ph type="body" sz="quarter" idx="20" hasCustomPrompt="1"/>
          </p:nvPr>
        </p:nvSpPr>
        <p:spPr>
          <a:xfrm>
            <a:off x="3129800" y="6441919"/>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3" name="Brug">
            <a:extLst>
              <a:ext uri="{FF2B5EF4-FFF2-40B4-BE49-F238E27FC236}">
                <a16:creationId xmlns:a16="http://schemas.microsoft.com/office/drawing/2014/main" xmlns="" id="{1F7C78C5-98A2-46B6-82CA-0D30DD76A5EC}"/>
              </a:ext>
            </a:extLst>
          </p:cNvPr>
          <p:cNvSpPr>
            <a:spLocks noGrp="1"/>
          </p:cNvSpPr>
          <p:nvPr>
            <p:ph type="body" sz="quarter" idx="21" hasCustomPrompt="1"/>
          </p:nvPr>
        </p:nvSpPr>
        <p:spPr>
          <a:xfrm>
            <a:off x="3129799" y="6552771"/>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xmlns="" id="{4AAB33EC-4EA5-4B1C-AF27-EC2B76F2D853}"/>
              </a:ext>
            </a:extLst>
          </p:cNvPr>
          <p:cNvSpPr>
            <a:spLocks noGrp="1"/>
          </p:cNvSpPr>
          <p:nvPr>
            <p:ph type="ftr" sz="quarter" idx="11"/>
          </p:nvPr>
        </p:nvSpPr>
        <p:spPr>
          <a:xfrm>
            <a:off x="6165669" y="6419492"/>
            <a:ext cx="2241483" cy="167552"/>
          </a:xfrm>
        </p:spPr>
        <p:txBody>
          <a:bodyPr/>
          <a:lstStyle/>
          <a:p>
            <a:endParaRPr lang="da-DK" dirty="0"/>
          </a:p>
        </p:txBody>
      </p:sp>
      <p:sp>
        <p:nvSpPr>
          <p:cNvPr id="3" name="Date Placeholder 2">
            <a:extLst>
              <a:ext uri="{FF2B5EF4-FFF2-40B4-BE49-F238E27FC236}">
                <a16:creationId xmlns:a16="http://schemas.microsoft.com/office/drawing/2014/main" xmlns="" id="{8DB55C38-6DD3-4472-B59C-C5E23E98D56E}"/>
              </a:ext>
            </a:extLst>
          </p:cNvPr>
          <p:cNvSpPr>
            <a:spLocks noGrp="1"/>
          </p:cNvSpPr>
          <p:nvPr>
            <p:ph type="dt" sz="half" idx="10"/>
          </p:nvPr>
        </p:nvSpPr>
        <p:spPr/>
        <p:txBody>
          <a:bodyPr/>
          <a:lstStyle/>
          <a:p>
            <a:fld id="{D5FD77AC-9D08-4D37-8F9F-AFD48A0D95A4}" type="datetime2">
              <a:rPr lang="da-DK" smtClean="0"/>
              <a:pPr/>
              <a:t>13. november 2020</a:t>
            </a:fld>
            <a:endParaRPr lang="da-DK" dirty="0"/>
          </a:p>
        </p:txBody>
      </p:sp>
      <p:sp>
        <p:nvSpPr>
          <p:cNvPr id="5" name="Slide Number Placeholder 4">
            <a:extLst>
              <a:ext uri="{FF2B5EF4-FFF2-40B4-BE49-F238E27FC236}">
                <a16:creationId xmlns:a16="http://schemas.microsoft.com/office/drawing/2014/main" xmlns="" id="{F01B945D-1257-489D-A1DE-20820526F6E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4" name="Picture Placeholder 12">
            <a:extLst>
              <a:ext uri="{FF2B5EF4-FFF2-40B4-BE49-F238E27FC236}">
                <a16:creationId xmlns:a16="http://schemas.microsoft.com/office/drawing/2014/main" xmlns="" id="{01B8492F-4FD2-4E18-830D-200F0103288E}"/>
              </a:ext>
            </a:extLst>
          </p:cNvPr>
          <p:cNvSpPr>
            <a:spLocks noGrp="1"/>
          </p:cNvSpPr>
          <p:nvPr>
            <p:ph type="pic" sz="quarter" idx="23" hasCustomPrompt="1"/>
          </p:nvPr>
        </p:nvSpPr>
        <p:spPr>
          <a:xfrm>
            <a:off x="360000" y="140400"/>
            <a:ext cx="1807200" cy="392400"/>
          </a:xfrm>
        </p:spPr>
        <p:txBody>
          <a:bodyPr/>
          <a:lstStyle>
            <a:lvl1pPr marL="0" indent="0">
              <a:buNone/>
              <a:defRPr sz="900"/>
            </a:lvl1pPr>
          </a:lstStyle>
          <a:p>
            <a:r>
              <a:rPr lang="da-DK" noProof="0" dirty="0"/>
              <a:t>Indsæt logo: Klik på ikonet eller pladsholderen, find logo, klik indsæt</a:t>
            </a:r>
          </a:p>
        </p:txBody>
      </p:sp>
      <p:pic>
        <p:nvPicPr>
          <p:cNvPr id="17" name="Billede 16" descr="FMI_Graa_RGB.png"/>
          <p:cNvPicPr>
            <a:picLocks noChangeAspect="1"/>
          </p:cNvPicPr>
          <p:nvPr userDrawn="1"/>
        </p:nvPicPr>
        <p:blipFill>
          <a:blip r:embed="rId2" cstate="print"/>
          <a:stretch>
            <a:fillRect/>
          </a:stretch>
        </p:blipFill>
        <p:spPr>
          <a:xfrm>
            <a:off x="67907" y="50802"/>
            <a:ext cx="2331840" cy="554892"/>
          </a:xfrm>
          <a:prstGeom prst="rect">
            <a:avLst/>
          </a:prstGeom>
        </p:spPr>
      </p:pic>
    </p:spTree>
    <p:extLst>
      <p:ext uri="{BB962C8B-B14F-4D97-AF65-F5344CB8AC3E}">
        <p14:creationId xmlns:p14="http://schemas.microsoft.com/office/powerpoint/2010/main" val="3382251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D89A1-ABF8-4557-94DC-A6B106A8756F}"/>
              </a:ext>
            </a:extLst>
          </p:cNvPr>
          <p:cNvSpPr>
            <a:spLocks noGrp="1"/>
          </p:cNvSpPr>
          <p:nvPr>
            <p:ph type="title" hasCustomPrompt="1"/>
          </p:nvPr>
        </p:nvSpPr>
        <p:spPr>
          <a:xfrm>
            <a:off x="755650" y="1150630"/>
            <a:ext cx="3600449" cy="720000"/>
          </a:xfrm>
        </p:spPr>
        <p:txBody>
          <a:bodyPr>
            <a:normAutofit/>
          </a:bodyPr>
          <a:lstStyle>
            <a:lvl1pPr>
              <a:lnSpc>
                <a:spcPct val="108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xmlns="" id="{8BCA804E-2E48-45A4-9E3E-963B42D046BC}"/>
              </a:ext>
            </a:extLst>
          </p:cNvPr>
          <p:cNvSpPr>
            <a:spLocks noGrp="1"/>
          </p:cNvSpPr>
          <p:nvPr>
            <p:ph type="body" sz="quarter" idx="13" hasCustomPrompt="1"/>
          </p:nvPr>
        </p:nvSpPr>
        <p:spPr>
          <a:xfrm>
            <a:off x="755651" y="2075379"/>
            <a:ext cx="3600449"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xmlns="" id="{2DC702A8-2053-4218-BA9A-C778DE2768EE}"/>
              </a:ext>
            </a:extLst>
          </p:cNvPr>
          <p:cNvSpPr>
            <a:spLocks noGrp="1"/>
          </p:cNvSpPr>
          <p:nvPr>
            <p:ph type="pic" sz="quarter" idx="14" hasCustomPrompt="1"/>
          </p:nvPr>
        </p:nvSpPr>
        <p:spPr>
          <a:xfrm>
            <a:off x="4572000" y="1150630"/>
            <a:ext cx="4213225" cy="4853295"/>
          </a:xfrm>
        </p:spPr>
        <p:txBody>
          <a:bodyPr tIns="720000" anchor="ctr" anchorCtr="0"/>
          <a:lstStyle>
            <a:lvl1pPr marL="0" indent="0" algn="ctr">
              <a:buNone/>
              <a:defRPr/>
            </a:lvl1pPr>
          </a:lstStyle>
          <a:p>
            <a:r>
              <a:rPr lang="da-DK" dirty="0"/>
              <a:t>Klik på ikonet for at tilføje et billede</a:t>
            </a:r>
          </a:p>
        </p:txBody>
      </p:sp>
      <p:sp>
        <p:nvSpPr>
          <p:cNvPr id="16" name="Tjenestebrug">
            <a:extLst>
              <a:ext uri="{FF2B5EF4-FFF2-40B4-BE49-F238E27FC236}">
                <a16:creationId xmlns:a16="http://schemas.microsoft.com/office/drawing/2014/main" xmlns="" id="{87545A53-235D-45E4-A38E-B37C80AD2CE8}"/>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7" name="Afklassificeret">
            <a:extLst>
              <a:ext uri="{FF2B5EF4-FFF2-40B4-BE49-F238E27FC236}">
                <a16:creationId xmlns:a16="http://schemas.microsoft.com/office/drawing/2014/main" xmlns="" id="{0CF71E1F-29C5-4F41-B05F-62C49644D2F5}"/>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8" name="Brug">
            <a:extLst>
              <a:ext uri="{FF2B5EF4-FFF2-40B4-BE49-F238E27FC236}">
                <a16:creationId xmlns:a16="http://schemas.microsoft.com/office/drawing/2014/main" xmlns="" id="{B68ACB80-1BF7-4ACB-A423-24B4268924D9}"/>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9" name="Tjenestebrug">
            <a:extLst>
              <a:ext uri="{FF2B5EF4-FFF2-40B4-BE49-F238E27FC236}">
                <a16:creationId xmlns:a16="http://schemas.microsoft.com/office/drawing/2014/main" xmlns="" id="{BADCC9D5-A7F8-41D0-B642-3BD0CA97D726}"/>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0" name="Afklassificeret">
            <a:extLst>
              <a:ext uri="{FF2B5EF4-FFF2-40B4-BE49-F238E27FC236}">
                <a16:creationId xmlns:a16="http://schemas.microsoft.com/office/drawing/2014/main" xmlns="" id="{A206DF68-45AF-4E08-BA36-E0B6D0CF5386}"/>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a16="http://schemas.microsoft.com/office/drawing/2014/main" xmlns="" id="{03C42FC4-9315-444C-B13F-5147374BC30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xmlns="" id="{362D439F-994A-444A-B5F1-DDD8DF082119}"/>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xmlns="" id="{B4F24AF0-1E21-4EF6-952B-F70288FB5041}"/>
              </a:ext>
            </a:extLst>
          </p:cNvPr>
          <p:cNvSpPr>
            <a:spLocks noGrp="1"/>
          </p:cNvSpPr>
          <p:nvPr>
            <p:ph type="dt" sz="half" idx="10"/>
          </p:nvPr>
        </p:nvSpPr>
        <p:spPr/>
        <p:txBody>
          <a:bodyPr/>
          <a:lstStyle/>
          <a:p>
            <a:fld id="{90568EAB-EB5D-4F5B-8A6E-9D6B65FDC8CA}" type="datetime2">
              <a:rPr lang="da-DK" smtClean="0"/>
              <a:pPr/>
              <a:t>13. november 2020</a:t>
            </a:fld>
            <a:endParaRPr lang="da-DK" dirty="0"/>
          </a:p>
        </p:txBody>
      </p:sp>
      <p:sp>
        <p:nvSpPr>
          <p:cNvPr id="5" name="Slide Number Placeholder 4">
            <a:extLst>
              <a:ext uri="{FF2B5EF4-FFF2-40B4-BE49-F238E27FC236}">
                <a16:creationId xmlns:a16="http://schemas.microsoft.com/office/drawing/2014/main" xmlns="" id="{FF2C9C36-93D2-4A10-A86A-EF5C42FFDEB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5" name="Picture Placeholder 12">
            <a:extLst>
              <a:ext uri="{FF2B5EF4-FFF2-40B4-BE49-F238E27FC236}">
                <a16:creationId xmlns:a16="http://schemas.microsoft.com/office/drawing/2014/main" xmlns="" id="{23DD7D38-3109-4162-A27E-A4BF2992B5E2}"/>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3489189998"/>
      </p:ext>
    </p:extLst>
  </p:cSld>
  <p:clrMapOvr>
    <a:masterClrMapping/>
  </p:clrMapOvr>
  <p:extLst mod="1">
    <p:ext uri="{DCECCB84-F9BA-43D5-87BE-67443E8EF086}">
      <p15:sldGuideLst xmlns:p15="http://schemas.microsoft.com/office/powerpoint/2012/main" xmlns="">
        <p15:guide id="1" pos="2880" userDrawn="1">
          <p15:clr>
            <a:srgbClr val="000000"/>
          </p15:clr>
        </p15:guide>
        <p15:guide id="2" pos="2743" userDrawn="1">
          <p15:clr>
            <a:srgbClr val="00000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4CF63E8-A2A4-49D7-A24F-D9AB4AF11DD6}" type="datetimeFigureOut">
              <a:rPr lang="da-DK" smtClean="0"/>
              <a:t>13-11-2020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366716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C4CF63E8-A2A4-49D7-A24F-D9AB4AF11DD6}" type="datetimeFigureOut">
              <a:rPr lang="da-DK" smtClean="0"/>
              <a:t>13-11-2020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342913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C4CF63E8-A2A4-49D7-A24F-D9AB4AF11DD6}" type="datetimeFigureOut">
              <a:rPr lang="da-DK" smtClean="0"/>
              <a:t>13-11-2020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291372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4CF63E8-A2A4-49D7-A24F-D9AB4AF11DD6}" type="datetimeFigureOut">
              <a:rPr lang="da-DK" smtClean="0"/>
              <a:t>13-11-2020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82659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C4CF63E8-A2A4-49D7-A24F-D9AB4AF11DD6}" type="datetimeFigureOut">
              <a:rPr lang="da-DK" smtClean="0"/>
              <a:t>13-11-2020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16616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4CF63E8-A2A4-49D7-A24F-D9AB4AF11DD6}" type="datetimeFigureOut">
              <a:rPr lang="da-DK" smtClean="0"/>
              <a:t>13-11-2020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389706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4CF63E8-A2A4-49D7-A24F-D9AB4AF11DD6}" type="datetimeFigureOut">
              <a:rPr lang="da-DK" smtClean="0"/>
              <a:t>13-11-2020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424412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4CF63E8-A2A4-49D7-A24F-D9AB4AF11DD6}" type="datetimeFigureOut">
              <a:rPr lang="da-DK" smtClean="0"/>
              <a:t>13-11-2020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B3A2B93-F62F-41AB-804C-D558EB640CAC}" type="slidenum">
              <a:rPr lang="da-DK" smtClean="0"/>
              <a:t>‹nr.›</a:t>
            </a:fld>
            <a:endParaRPr lang="da-DK"/>
          </a:p>
        </p:txBody>
      </p:sp>
    </p:spTree>
    <p:extLst>
      <p:ext uri="{BB962C8B-B14F-4D97-AF65-F5344CB8AC3E}">
        <p14:creationId xmlns:p14="http://schemas.microsoft.com/office/powerpoint/2010/main" val="261278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F63E8-A2A4-49D7-A24F-D9AB4AF11DD6}" type="datetimeFigureOut">
              <a:rPr lang="da-DK" smtClean="0"/>
              <a:t>13-11-2020</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A2B93-F62F-41AB-804C-D558EB640CAC}" type="slidenum">
              <a:rPr lang="da-DK" smtClean="0"/>
              <a:t>‹nr.›</a:t>
            </a:fld>
            <a:endParaRPr lang="da-DK"/>
          </a:p>
        </p:txBody>
      </p:sp>
    </p:spTree>
    <p:extLst>
      <p:ext uri="{BB962C8B-B14F-4D97-AF65-F5344CB8AC3E}">
        <p14:creationId xmlns:p14="http://schemas.microsoft.com/office/powerpoint/2010/main" val="1864280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mi.d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f-35iluften.d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f-35iluften.dk/"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f-35iluften.dk/"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www.f-35iluften.d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f-35iluften.dk/"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476672"/>
            <a:ext cx="7772400" cy="792087"/>
          </a:xfrm>
        </p:spPr>
        <p:txBody>
          <a:bodyPr/>
          <a:lstStyle/>
          <a:p>
            <a:r>
              <a:rPr lang="da-DK" dirty="0" smtClean="0"/>
              <a:t>Borgermøde 6/12-2018</a:t>
            </a:r>
            <a:endParaRPr lang="da-DK" dirty="0"/>
          </a:p>
        </p:txBody>
      </p:sp>
      <p:sp>
        <p:nvSpPr>
          <p:cNvPr id="3" name="Undertitel 2"/>
          <p:cNvSpPr>
            <a:spLocks noGrp="1"/>
          </p:cNvSpPr>
          <p:nvPr>
            <p:ph type="subTitle" idx="1"/>
          </p:nvPr>
        </p:nvSpPr>
        <p:spPr>
          <a:xfrm>
            <a:off x="1403648" y="1556792"/>
            <a:ext cx="6840760" cy="4824536"/>
          </a:xfrm>
        </p:spPr>
        <p:txBody>
          <a:bodyPr>
            <a:normAutofit fontScale="85000" lnSpcReduction="20000"/>
          </a:bodyPr>
          <a:lstStyle/>
          <a:p>
            <a:pPr marL="457200" indent="-457200" algn="l">
              <a:buFont typeface="Arial" panose="020B0604020202020204" pitchFamily="34" charset="0"/>
              <a:buChar char="•"/>
            </a:pPr>
            <a:r>
              <a:rPr lang="da-DK" sz="3400" dirty="0" smtClean="0">
                <a:solidFill>
                  <a:schemeClr val="tx1"/>
                </a:solidFill>
              </a:rPr>
              <a:t>Velkomst</a:t>
            </a:r>
          </a:p>
          <a:p>
            <a:pPr marL="457200" indent="-457200" algn="l">
              <a:buFont typeface="Arial" panose="020B0604020202020204" pitchFamily="34" charset="0"/>
              <a:buChar char="•"/>
            </a:pPr>
            <a:r>
              <a:rPr lang="da-DK" sz="3400" dirty="0" smtClean="0">
                <a:solidFill>
                  <a:schemeClr val="tx1"/>
                </a:solidFill>
              </a:rPr>
              <a:t>Hovedbudskaber</a:t>
            </a:r>
          </a:p>
          <a:p>
            <a:pPr marL="457200" indent="-457200" algn="l">
              <a:buFont typeface="Arial" panose="020B0604020202020204" pitchFamily="34" charset="0"/>
              <a:buChar char="•"/>
            </a:pPr>
            <a:r>
              <a:rPr lang="da-DK" sz="3400" dirty="0" smtClean="0">
                <a:solidFill>
                  <a:schemeClr val="tx1"/>
                </a:solidFill>
              </a:rPr>
              <a:t>Status flystøjsberegninger </a:t>
            </a:r>
          </a:p>
          <a:p>
            <a:pPr marL="457200" indent="-457200" algn="l">
              <a:buFont typeface="Arial" panose="020B0604020202020204" pitchFamily="34" charset="0"/>
              <a:buChar char="•"/>
            </a:pPr>
            <a:r>
              <a:rPr lang="da-DK" sz="3400" dirty="0" smtClean="0">
                <a:solidFill>
                  <a:schemeClr val="tx1"/>
                </a:solidFill>
              </a:rPr>
              <a:t>Input fra Haderslev Kommune og naboer</a:t>
            </a:r>
          </a:p>
          <a:p>
            <a:pPr marL="457200" indent="-457200" algn="l">
              <a:buFont typeface="Arial" panose="020B0604020202020204" pitchFamily="34" charset="0"/>
              <a:buChar char="•"/>
            </a:pPr>
            <a:r>
              <a:rPr lang="da-DK" sz="3400" dirty="0" smtClean="0">
                <a:solidFill>
                  <a:schemeClr val="tx1"/>
                </a:solidFill>
              </a:rPr>
              <a:t>Demonstrationsflyvning</a:t>
            </a:r>
          </a:p>
          <a:p>
            <a:pPr marL="457200" indent="-457200" algn="l">
              <a:buFont typeface="Arial" panose="020B0604020202020204" pitchFamily="34" charset="0"/>
              <a:buChar char="•"/>
            </a:pPr>
            <a:r>
              <a:rPr lang="da-DK" sz="3400" dirty="0">
                <a:solidFill>
                  <a:schemeClr val="tx1"/>
                </a:solidFill>
              </a:rPr>
              <a:t>Status flystøjsovervågning</a:t>
            </a:r>
          </a:p>
          <a:p>
            <a:pPr marL="457200" indent="-457200" algn="l">
              <a:buFont typeface="Arial" panose="020B0604020202020204" pitchFamily="34" charset="0"/>
              <a:buChar char="•"/>
            </a:pPr>
            <a:r>
              <a:rPr lang="da-DK" sz="3400" dirty="0" smtClean="0">
                <a:solidFill>
                  <a:schemeClr val="tx1"/>
                </a:solidFill>
              </a:rPr>
              <a:t>Miljøkonsekvensvurdering</a:t>
            </a:r>
          </a:p>
          <a:p>
            <a:pPr marL="457200" indent="-457200" algn="l">
              <a:buFont typeface="Arial" panose="020B0604020202020204" pitchFamily="34" charset="0"/>
              <a:buChar char="•"/>
            </a:pPr>
            <a:r>
              <a:rPr lang="da-DK" sz="3400" dirty="0" smtClean="0">
                <a:solidFill>
                  <a:schemeClr val="tx1"/>
                </a:solidFill>
              </a:rPr>
              <a:t>Byggemodning og byggeri</a:t>
            </a:r>
          </a:p>
          <a:p>
            <a:pPr marL="457200" indent="-457200" algn="l">
              <a:buFont typeface="Arial" panose="020B0604020202020204" pitchFamily="34" charset="0"/>
              <a:buChar char="•"/>
            </a:pPr>
            <a:r>
              <a:rPr lang="da-DK" sz="3400" dirty="0" smtClean="0">
                <a:solidFill>
                  <a:schemeClr val="tx1"/>
                </a:solidFill>
              </a:rPr>
              <a:t>Spørgsmål</a:t>
            </a:r>
          </a:p>
          <a:p>
            <a:pPr marL="457200" indent="-457200" algn="l">
              <a:buFont typeface="Arial" panose="020B0604020202020204" pitchFamily="34" charset="0"/>
              <a:buChar char="•"/>
            </a:pPr>
            <a:r>
              <a:rPr lang="da-DK" sz="3400" dirty="0" smtClean="0">
                <a:solidFill>
                  <a:schemeClr val="tx1"/>
                </a:solidFill>
              </a:rPr>
              <a:t>Næste borgermøde</a:t>
            </a:r>
          </a:p>
          <a:p>
            <a:pPr marL="457200" indent="-457200" algn="l">
              <a:buFont typeface="Arial" panose="020B0604020202020204" pitchFamily="34" charset="0"/>
              <a:buChar char="•"/>
            </a:pPr>
            <a:endParaRPr lang="da-DK" dirty="0" smtClean="0"/>
          </a:p>
          <a:p>
            <a:pPr marL="914400" lvl="1" indent="-457200" algn="l">
              <a:buFont typeface="Arial" panose="020B0604020202020204" pitchFamily="34" charset="0"/>
              <a:buChar char="•"/>
            </a:pPr>
            <a:endParaRPr lang="da-DK" dirty="0"/>
          </a:p>
          <a:p>
            <a:pPr marL="914400" lvl="1" indent="-457200" algn="l">
              <a:buFont typeface="Arial" panose="020B0604020202020204" pitchFamily="34" charset="0"/>
              <a:buChar char="•"/>
            </a:pPr>
            <a:endParaRPr lang="da-DK" dirty="0"/>
          </a:p>
        </p:txBody>
      </p:sp>
    </p:spTree>
    <p:extLst>
      <p:ext uri="{BB962C8B-B14F-4D97-AF65-F5344CB8AC3E}">
        <p14:creationId xmlns:p14="http://schemas.microsoft.com/office/powerpoint/2010/main" val="529542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5536" y="332656"/>
            <a:ext cx="8424936" cy="5816977"/>
          </a:xfrm>
          <a:prstGeom prst="rect">
            <a:avLst/>
          </a:prstGeom>
        </p:spPr>
        <p:txBody>
          <a:bodyPr wrap="square">
            <a:spAutoFit/>
          </a:bodyPr>
          <a:lstStyle/>
          <a:p>
            <a:pPr lvl="0"/>
            <a:r>
              <a:rPr lang="da-DK" sz="3600" b="1" dirty="0"/>
              <a:t>Henvendelse fra Haderslev </a:t>
            </a:r>
            <a:r>
              <a:rPr lang="da-DK" sz="3600" b="1" dirty="0" smtClean="0"/>
              <a:t>Kommune</a:t>
            </a:r>
            <a:r>
              <a:rPr lang="da-DK" sz="3600" b="1" dirty="0"/>
              <a:t> </a:t>
            </a:r>
            <a:r>
              <a:rPr lang="da-DK" sz="3600" b="1" dirty="0" smtClean="0"/>
              <a:t>(fortsat)</a:t>
            </a:r>
            <a:r>
              <a:rPr lang="da-DK" sz="2800" dirty="0" smtClean="0"/>
              <a:t> </a:t>
            </a:r>
          </a:p>
          <a:p>
            <a:pPr marL="285750" indent="-285750">
              <a:buFont typeface="Arial" panose="020B0604020202020204" pitchFamily="34" charset="0"/>
              <a:buChar char="•"/>
            </a:pPr>
            <a:endParaRPr lang="da-DK" sz="2000" i="1" dirty="0" smtClean="0"/>
          </a:p>
          <a:p>
            <a:pPr marL="285750" indent="-285750">
              <a:buFont typeface="Arial" panose="020B0604020202020204" pitchFamily="34" charset="0"/>
              <a:buChar char="•"/>
            </a:pPr>
            <a:endParaRPr lang="da-DK" sz="2000" i="1" dirty="0"/>
          </a:p>
          <a:p>
            <a:pPr marL="285750" indent="-285750">
              <a:buFont typeface="Arial" panose="020B0604020202020204" pitchFamily="34" charset="0"/>
              <a:buChar char="•"/>
            </a:pPr>
            <a:r>
              <a:rPr lang="da-DK" sz="2000" i="1" dirty="0" smtClean="0"/>
              <a:t>”</a:t>
            </a:r>
            <a:r>
              <a:rPr lang="da-DK" sz="2000" i="1" dirty="0"/>
              <a:t>At alle forhold omkring nuværende og kommende støj bliver reguleret i anlægsloven. ”</a:t>
            </a:r>
          </a:p>
          <a:p>
            <a:pPr lvl="2"/>
            <a:endParaRPr lang="da-DK" sz="2000" dirty="0"/>
          </a:p>
          <a:p>
            <a:pPr marL="1200150" lvl="2" indent="-285750">
              <a:buFont typeface="Arial" panose="020B0604020202020204" pitchFamily="34" charset="0"/>
              <a:buChar char="•"/>
            </a:pPr>
            <a:r>
              <a:rPr lang="da-DK" sz="2000" dirty="0"/>
              <a:t>I forberedelsen af anlægsloven arbejdes der på, at alle forhold omkring den nuværende og fremtidige støj reguleres i loven. </a:t>
            </a:r>
          </a:p>
          <a:p>
            <a:pPr marL="285750" indent="-285750">
              <a:buFont typeface="Arial" panose="020B0604020202020204" pitchFamily="34" charset="0"/>
              <a:buChar char="•"/>
            </a:pPr>
            <a:endParaRPr lang="da-DK" sz="2000" i="1" dirty="0" smtClean="0"/>
          </a:p>
          <a:p>
            <a:pPr marL="285750" indent="-285750">
              <a:buFont typeface="Arial" panose="020B0604020202020204" pitchFamily="34" charset="0"/>
              <a:buChar char="•"/>
            </a:pPr>
            <a:r>
              <a:rPr lang="da-DK" sz="2000" i="1" dirty="0" smtClean="0"/>
              <a:t>”At </a:t>
            </a:r>
            <a:r>
              <a:rPr lang="da-DK" sz="2000" i="1" dirty="0"/>
              <a:t>anlægsloven for Flyvestation Skrydstrup og F-35-fly tager stilling til om kompetencen med hensyn til planlægning, VVM, miljøforhold og efterfølgende tilsyn henlægges til staten, hvilket anbefales</a:t>
            </a:r>
            <a:r>
              <a:rPr lang="da-DK" sz="2000" i="1" dirty="0" smtClean="0"/>
              <a:t>.”</a:t>
            </a:r>
            <a:endParaRPr lang="da-DK" sz="2000" i="1" dirty="0"/>
          </a:p>
          <a:p>
            <a:pPr lvl="2"/>
            <a:endParaRPr lang="da-DK" sz="2000" dirty="0" smtClean="0"/>
          </a:p>
          <a:p>
            <a:pPr marL="1257300" lvl="2" indent="-342900">
              <a:buFont typeface="Arial" panose="020B0604020202020204" pitchFamily="34" charset="0"/>
              <a:buChar char="•"/>
            </a:pPr>
            <a:r>
              <a:rPr lang="da-DK" sz="2000" dirty="0" smtClean="0"/>
              <a:t>Forsvarsministeriet har endnu ikke taget stilling til dette spørgsmål, men der vil i anlægsloven tydeligt fremgå hvem der har kompetencen. </a:t>
            </a:r>
            <a:endParaRPr lang="da-DK" sz="2000" dirty="0"/>
          </a:p>
        </p:txBody>
      </p:sp>
    </p:spTree>
    <p:extLst>
      <p:ext uri="{BB962C8B-B14F-4D97-AF65-F5344CB8AC3E}">
        <p14:creationId xmlns:p14="http://schemas.microsoft.com/office/powerpoint/2010/main" val="2247009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188640"/>
            <a:ext cx="7560840" cy="6678751"/>
          </a:xfrm>
          <a:prstGeom prst="rect">
            <a:avLst/>
          </a:prstGeom>
        </p:spPr>
        <p:txBody>
          <a:bodyPr wrap="square">
            <a:spAutoFit/>
          </a:bodyPr>
          <a:lstStyle/>
          <a:p>
            <a:pPr lvl="0"/>
            <a:r>
              <a:rPr lang="da-DK" sz="3600" b="1" dirty="0"/>
              <a:t>Gruppen </a:t>
            </a:r>
            <a:r>
              <a:rPr lang="da-DK" sz="3600" b="1" dirty="0" smtClean="0"/>
              <a:t>for flystøj omkring Fighter Wing Skrydstrup 7. november 2018</a:t>
            </a:r>
            <a:endParaRPr lang="da-DK" sz="3600" b="1" dirty="0"/>
          </a:p>
          <a:p>
            <a:pPr marL="742950" lvl="1" indent="-285750">
              <a:buFont typeface="Arial" panose="020B0604020202020204" pitchFamily="34" charset="0"/>
              <a:buChar char="•"/>
            </a:pPr>
            <a:endParaRPr lang="da-DK" dirty="0" smtClean="0"/>
          </a:p>
          <a:p>
            <a:pPr marL="742950" lvl="1" indent="-285750">
              <a:buFont typeface="Arial" panose="020B0604020202020204" pitchFamily="34" charset="0"/>
              <a:buChar char="•"/>
            </a:pPr>
            <a:r>
              <a:rPr lang="da-DK" sz="2000" i="1" dirty="0" smtClean="0"/>
              <a:t>Støjsikring </a:t>
            </a:r>
            <a:r>
              <a:rPr lang="da-DK" sz="2000" i="1" dirty="0"/>
              <a:t>af huse hvor støjen indenfor overskrider bygningsreglementers grænseværdi på 33 </a:t>
            </a:r>
            <a:r>
              <a:rPr lang="da-DK" sz="2000" i="1" dirty="0" err="1"/>
              <a:t>db</a:t>
            </a:r>
            <a:r>
              <a:rPr lang="da-DK" sz="2000" i="1" dirty="0"/>
              <a:t>(a) med lukket </a:t>
            </a:r>
            <a:r>
              <a:rPr lang="da-DK" sz="2000" i="1" dirty="0" smtClean="0"/>
              <a:t>vinduer</a:t>
            </a:r>
          </a:p>
          <a:p>
            <a:pPr marL="742950" lvl="1" indent="-285750">
              <a:buFont typeface="Arial" panose="020B0604020202020204" pitchFamily="34" charset="0"/>
              <a:buChar char="•"/>
            </a:pPr>
            <a:endParaRPr lang="da-DK" sz="2000" dirty="0"/>
          </a:p>
          <a:p>
            <a:pPr marL="1200150" lvl="2" indent="-285750">
              <a:buFont typeface="Arial" panose="020B0604020202020204" pitchFamily="34" charset="0"/>
              <a:buChar char="•"/>
            </a:pPr>
            <a:r>
              <a:rPr lang="da-DK" sz="2000" dirty="0"/>
              <a:t>Flystøj beregnes jf. Miljøstyrelsens vejledning om støj fra flyvepladser med tilhørende udendørs grænseværdier. </a:t>
            </a:r>
            <a:r>
              <a:rPr lang="da-DK" sz="2000" dirty="0" smtClean="0"/>
              <a:t>Der  </a:t>
            </a:r>
            <a:r>
              <a:rPr lang="da-DK" sz="2000" dirty="0"/>
              <a:t>lægges </a:t>
            </a:r>
            <a:r>
              <a:rPr lang="da-DK" sz="2000" dirty="0" smtClean="0"/>
              <a:t>op </a:t>
            </a:r>
            <a:r>
              <a:rPr lang="da-DK" sz="2000" dirty="0"/>
              <a:t>til støjsikring for de mest udsatte boliger, og støjsikringen vil reducere støjen indendørs. De nærmere vilkår og omfanget af støjsikring er noget af det, som vi fortsat arbejder med. </a:t>
            </a:r>
            <a:endParaRPr lang="da-DK" sz="2000" dirty="0" smtClean="0"/>
          </a:p>
          <a:p>
            <a:pPr marL="1200150" lvl="2" indent="-285750">
              <a:buFont typeface="Arial" panose="020B0604020202020204" pitchFamily="34" charset="0"/>
              <a:buChar char="•"/>
            </a:pPr>
            <a:endParaRPr lang="da-DK" sz="2000" dirty="0"/>
          </a:p>
          <a:p>
            <a:pPr marL="742950" lvl="1" indent="-285750">
              <a:buFont typeface="Arial" panose="020B0604020202020204" pitchFamily="34" charset="0"/>
              <a:buChar char="•"/>
            </a:pPr>
            <a:r>
              <a:rPr lang="da-DK" sz="2000" i="1" dirty="0" smtClean="0"/>
              <a:t>Værdiforringelse </a:t>
            </a:r>
            <a:r>
              <a:rPr lang="da-DK" sz="2000" i="1" dirty="0"/>
              <a:t>af boliger</a:t>
            </a:r>
          </a:p>
          <a:p>
            <a:pPr lvl="1"/>
            <a:endParaRPr lang="da-DK" sz="2000" dirty="0"/>
          </a:p>
          <a:p>
            <a:pPr marL="1257300" lvl="2" indent="-342900">
              <a:buFont typeface="Arial" panose="020B0604020202020204" pitchFamily="34" charset="0"/>
              <a:buChar char="•"/>
            </a:pPr>
            <a:r>
              <a:rPr lang="da-DK" sz="2000" dirty="0" smtClean="0"/>
              <a:t>Værdiforringelse af boliger indgår som tema i miljøkonsekvensvurderingen, hvor resultatet forventes sendt i høring i maj 2019. </a:t>
            </a:r>
            <a:endParaRPr lang="da-DK" dirty="0" smtClean="0"/>
          </a:p>
          <a:p>
            <a:pPr lvl="0"/>
            <a:endParaRPr lang="da-DK" dirty="0"/>
          </a:p>
        </p:txBody>
      </p:sp>
    </p:spTree>
    <p:extLst>
      <p:ext uri="{BB962C8B-B14F-4D97-AF65-F5344CB8AC3E}">
        <p14:creationId xmlns:p14="http://schemas.microsoft.com/office/powerpoint/2010/main" val="1165995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Demonstrationsflyvning</a:t>
            </a:r>
            <a:endParaRPr lang="da-DK" dirty="0"/>
          </a:p>
        </p:txBody>
      </p:sp>
    </p:spTree>
    <p:extLst>
      <p:ext uri="{BB962C8B-B14F-4D97-AF65-F5344CB8AC3E}">
        <p14:creationId xmlns:p14="http://schemas.microsoft.com/office/powerpoint/2010/main" val="4166642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3"/>
          </p:nvPr>
        </p:nvSpPr>
        <p:spPr/>
      </p:sp>
      <p:sp>
        <p:nvSpPr>
          <p:cNvPr id="3" name="Titel 2"/>
          <p:cNvSpPr>
            <a:spLocks noGrp="1"/>
          </p:cNvSpPr>
          <p:nvPr>
            <p:ph type="ctrTitle"/>
          </p:nvPr>
        </p:nvSpPr>
        <p:spPr>
          <a:xfrm>
            <a:off x="419361" y="346830"/>
            <a:ext cx="8356149" cy="646331"/>
          </a:xfrm>
        </p:spPr>
        <p:txBody>
          <a:bodyPr/>
          <a:lstStyle/>
          <a:p>
            <a:pPr algn="ctr"/>
            <a:r>
              <a:rPr lang="da-DK" sz="3600" b="1" dirty="0" smtClean="0"/>
              <a:t>Formål og baggrund</a:t>
            </a:r>
            <a:endParaRPr lang="da-DK" sz="3600" b="1" dirty="0"/>
          </a:p>
        </p:txBody>
      </p:sp>
      <p:sp>
        <p:nvSpPr>
          <p:cNvPr id="4" name="Undertitel 3"/>
          <p:cNvSpPr>
            <a:spLocks noGrp="1"/>
          </p:cNvSpPr>
          <p:nvPr>
            <p:ph type="subTitle" idx="1"/>
          </p:nvPr>
        </p:nvSpPr>
        <p:spPr>
          <a:xfrm>
            <a:off x="732528" y="1433015"/>
            <a:ext cx="7729084" cy="4558352"/>
          </a:xfrm>
        </p:spPr>
        <p:txBody>
          <a:bodyPr>
            <a:normAutofit fontScale="92500" lnSpcReduction="20000"/>
          </a:bodyPr>
          <a:lstStyle/>
          <a:p>
            <a:pPr marL="342900" indent="-342900">
              <a:buFont typeface="Arial" panose="020B0604020202020204" pitchFamily="34" charset="0"/>
              <a:buChar char="•"/>
            </a:pPr>
            <a:r>
              <a:rPr lang="da-DK" sz="2000" dirty="0" smtClean="0"/>
              <a:t>Formålet med flyvningen er at give mulighed for at høre og opleve, </a:t>
            </a:r>
            <a:r>
              <a:rPr lang="da-DK" sz="2000" dirty="0"/>
              <a:t>hvordan et F-35 kampfly lyder sammenlignet med et F-16 kampfly. </a:t>
            </a:r>
          </a:p>
          <a:p>
            <a:r>
              <a:rPr lang="da-DK" sz="2000" dirty="0"/>
              <a:t> </a:t>
            </a:r>
          </a:p>
          <a:p>
            <a:pPr marL="342900" indent="-342900">
              <a:buFont typeface="Arial" panose="020B0604020202020204" pitchFamily="34" charset="0"/>
              <a:buChar char="•"/>
            </a:pPr>
            <a:r>
              <a:rPr lang="da-DK" sz="2000" dirty="0"/>
              <a:t>Demonstrationsflyvningen </a:t>
            </a:r>
            <a:r>
              <a:rPr lang="da-DK" sz="2000" dirty="0" smtClean="0"/>
              <a:t>er </a:t>
            </a:r>
            <a:r>
              <a:rPr lang="da-DK" sz="2000" u="sng" dirty="0" smtClean="0"/>
              <a:t>ikke</a:t>
            </a:r>
            <a:r>
              <a:rPr lang="da-DK" sz="2000" dirty="0" smtClean="0"/>
              <a:t> en videnskabelig test og vil ikke </a:t>
            </a:r>
            <a:r>
              <a:rPr lang="da-DK" sz="2000" dirty="0"/>
              <a:t>have indflydelse på </a:t>
            </a:r>
            <a:r>
              <a:rPr lang="da-DK" sz="2000" dirty="0" smtClean="0"/>
              <a:t>de igangværende flystøjsberegninger i forbindelse med anlægsloven eller  kompensationsmodeller</a:t>
            </a:r>
            <a:r>
              <a:rPr lang="da-DK" sz="2000" dirty="0"/>
              <a:t>. </a:t>
            </a:r>
            <a:r>
              <a:rPr lang="da-DK" sz="2000" dirty="0" smtClean="0"/>
              <a:t>De flyveruter der anvendes i flystøjsberegningerne vil indgå i planlægningen af selve demonstrationsflyvningen.</a:t>
            </a:r>
            <a:endParaRPr lang="da-DK" sz="2000" dirty="0"/>
          </a:p>
          <a:p>
            <a:pPr marL="342900" indent="-342900">
              <a:buFont typeface="Arial" panose="020B0604020202020204" pitchFamily="34" charset="0"/>
              <a:buChar char="•"/>
            </a:pPr>
            <a:endParaRPr lang="da-DK" sz="2000" dirty="0" smtClean="0"/>
          </a:p>
          <a:p>
            <a:pPr marL="342900" indent="-342900">
              <a:buFont typeface="Arial" panose="020B0604020202020204" pitchFamily="34" charset="0"/>
              <a:buChar char="•"/>
            </a:pPr>
            <a:r>
              <a:rPr lang="da-DK" sz="2000" dirty="0" smtClean="0"/>
              <a:t>En </a:t>
            </a:r>
            <a:r>
              <a:rPr lang="da-DK" sz="2000" dirty="0"/>
              <a:t>lignende F-35 demonstrationsflyvning  er foretaget i Holland, hvor virksomheden Nederlands </a:t>
            </a:r>
            <a:r>
              <a:rPr lang="da-DK" sz="2000" dirty="0" err="1"/>
              <a:t>Lucht</a:t>
            </a:r>
            <a:r>
              <a:rPr lang="da-DK" sz="2000" dirty="0"/>
              <a:t>- en </a:t>
            </a:r>
            <a:r>
              <a:rPr lang="da-DK" sz="2000" dirty="0" err="1"/>
              <a:t>Ruimtevaartcentrum</a:t>
            </a:r>
            <a:r>
              <a:rPr lang="da-DK" sz="2000" dirty="0"/>
              <a:t> (NLR) ydede konsulentbistand i planlægningen, gennemførelsen og analysen af de hollandske flyvninger</a:t>
            </a:r>
            <a:r>
              <a:rPr lang="da-DK" sz="2000" dirty="0" smtClean="0"/>
              <a:t>. </a:t>
            </a:r>
            <a:r>
              <a:rPr lang="da-DK" sz="1800" dirty="0">
                <a:solidFill>
                  <a:prstClr val="black"/>
                </a:solidFill>
                <a:latin typeface="Verdana"/>
              </a:rPr>
              <a:t>(Den hollandske rapport findes på </a:t>
            </a:r>
            <a:r>
              <a:rPr lang="da-DK" sz="1800" dirty="0">
                <a:solidFill>
                  <a:prstClr val="black"/>
                </a:solidFill>
                <a:latin typeface="Verdana"/>
                <a:hlinkClick r:id="rId3"/>
              </a:rPr>
              <a:t>www.fmi.dk</a:t>
            </a:r>
            <a:r>
              <a:rPr lang="da-DK" sz="1800" dirty="0">
                <a:solidFill>
                  <a:prstClr val="black"/>
                </a:solidFill>
                <a:latin typeface="Verdana"/>
              </a:rPr>
              <a:t> under fanen ”nyt kampfly</a:t>
            </a:r>
            <a:r>
              <a:rPr lang="da-DK" sz="1800" dirty="0" smtClean="0">
                <a:solidFill>
                  <a:prstClr val="black"/>
                </a:solidFill>
                <a:latin typeface="Verdana"/>
              </a:rPr>
              <a:t>”)</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Forsvaret har skrevet kontrakt med NLR, og planlægningen af demonstrationsflyvningen er i gang.</a:t>
            </a:r>
          </a:p>
          <a:p>
            <a:endParaRPr lang="da-DK" sz="2000" dirty="0"/>
          </a:p>
          <a:p>
            <a:pPr>
              <a:buFont typeface="Arial" panose="020B0604020202020204" pitchFamily="34" charset="0"/>
              <a:buNone/>
            </a:pP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13</a:t>
            </a:fld>
            <a:endParaRPr lang="da-DK" dirty="0"/>
          </a:p>
        </p:txBody>
      </p:sp>
    </p:spTree>
    <p:extLst>
      <p:ext uri="{BB962C8B-B14F-4D97-AF65-F5344CB8AC3E}">
        <p14:creationId xmlns:p14="http://schemas.microsoft.com/office/powerpoint/2010/main" val="2699699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3"/>
          </p:nvPr>
        </p:nvSpPr>
        <p:spPr/>
      </p:sp>
      <p:sp>
        <p:nvSpPr>
          <p:cNvPr id="3" name="Titel 2"/>
          <p:cNvSpPr>
            <a:spLocks noGrp="1"/>
          </p:cNvSpPr>
          <p:nvPr>
            <p:ph type="ctrTitle"/>
          </p:nvPr>
        </p:nvSpPr>
        <p:spPr>
          <a:xfrm>
            <a:off x="419361" y="346830"/>
            <a:ext cx="8356149" cy="646331"/>
          </a:xfrm>
        </p:spPr>
        <p:txBody>
          <a:bodyPr/>
          <a:lstStyle/>
          <a:p>
            <a:pPr algn="ctr"/>
            <a:r>
              <a:rPr lang="da-DK" sz="3600" b="1" dirty="0" smtClean="0"/>
              <a:t>Aktuel status</a:t>
            </a:r>
            <a:endParaRPr lang="da-DK" sz="3600" b="1" dirty="0"/>
          </a:p>
        </p:txBody>
      </p:sp>
      <p:sp>
        <p:nvSpPr>
          <p:cNvPr id="4" name="Undertitel 3"/>
          <p:cNvSpPr>
            <a:spLocks noGrp="1"/>
          </p:cNvSpPr>
          <p:nvPr>
            <p:ph type="subTitle" idx="1"/>
          </p:nvPr>
        </p:nvSpPr>
        <p:spPr>
          <a:xfrm>
            <a:off x="732528" y="1433015"/>
            <a:ext cx="7729084" cy="4558352"/>
          </a:xfrm>
        </p:spPr>
        <p:txBody>
          <a:bodyPr>
            <a:normAutofit lnSpcReduction="10000"/>
          </a:bodyPr>
          <a:lstStyle/>
          <a:p>
            <a:pPr marL="342900" indent="-342900">
              <a:buFont typeface="Arial" panose="020B0604020202020204" pitchFamily="34" charset="0"/>
              <a:buChar char="•"/>
            </a:pPr>
            <a:r>
              <a:rPr lang="da-DK" sz="2000" dirty="0" smtClean="0"/>
              <a:t>Danmark er i dialog med andre F-35 partnere om støtte, da de danske F-35 fly først  begynder at ankomme til Flyvestation Skrydstrup i 2023.</a:t>
            </a:r>
          </a:p>
          <a:p>
            <a:pPr marL="342900" indent="-342900">
              <a:buFont typeface="Arial" panose="020B0604020202020204" pitchFamily="34" charset="0"/>
              <a:buChar char="•"/>
            </a:pPr>
            <a:endParaRPr lang="da-DK" sz="2000" dirty="0" smtClean="0"/>
          </a:p>
          <a:p>
            <a:pPr marL="342900" indent="-342900">
              <a:buFont typeface="Arial" panose="020B0604020202020204" pitchFamily="34" charset="0"/>
              <a:buChar char="•"/>
            </a:pPr>
            <a:r>
              <a:rPr lang="da-DK" sz="2000" dirty="0" smtClean="0"/>
              <a:t>Positiv tilbagemelding fra Norge om støtte til demonstrationsflyvningen.</a:t>
            </a:r>
            <a:endParaRPr lang="da-DK" sz="2000" dirty="0"/>
          </a:p>
          <a:p>
            <a:pPr>
              <a:buNone/>
            </a:pPr>
            <a:endParaRPr lang="da-DK" sz="2000" dirty="0"/>
          </a:p>
          <a:p>
            <a:pPr marL="342900" indent="-342900">
              <a:buFont typeface="Arial" panose="020B0604020202020204" pitchFamily="34" charset="0"/>
              <a:buChar char="•"/>
            </a:pPr>
            <a:r>
              <a:rPr lang="da-DK" sz="2000" dirty="0" smtClean="0"/>
              <a:t>Demonstrationsflyvningen planlægges afviklet i uge 21 i 2019              (i perioden 20-25. maj).</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smtClean="0"/>
              <a:t>Sammenfald med de kommende F-35 flyveprofiler.</a:t>
            </a:r>
            <a:br>
              <a:rPr lang="da-DK" sz="2000" dirty="0" smtClean="0"/>
            </a:br>
            <a:endParaRPr lang="da-DK" sz="2000" dirty="0" smtClean="0"/>
          </a:p>
          <a:p>
            <a:pPr marL="342900" indent="-342900">
              <a:buFont typeface="Arial" panose="020B0604020202020204" pitchFamily="34" charset="0"/>
              <a:buChar char="•"/>
            </a:pPr>
            <a:r>
              <a:rPr lang="da-DK" sz="2000" dirty="0" smtClean="0"/>
              <a:t>Muligt omfang af støtte afklares i øjeblikket med Norge (hensyn til norske implementeringsplaner).</a:t>
            </a:r>
            <a:endParaRPr lang="da-DK" sz="2000" dirty="0"/>
          </a:p>
          <a:p>
            <a:pPr>
              <a:buFont typeface="Arial" panose="020B0604020202020204" pitchFamily="34" charset="0"/>
              <a:buNone/>
            </a:pP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14</a:t>
            </a:fld>
            <a:endParaRPr lang="da-DK" dirty="0"/>
          </a:p>
        </p:txBody>
      </p:sp>
    </p:spTree>
    <p:extLst>
      <p:ext uri="{BB962C8B-B14F-4D97-AF65-F5344CB8AC3E}">
        <p14:creationId xmlns:p14="http://schemas.microsoft.com/office/powerpoint/2010/main" val="311976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3"/>
          </p:nvPr>
        </p:nvSpPr>
        <p:spPr>
          <a:xfrm>
            <a:off x="-95535" y="0"/>
            <a:ext cx="9144000" cy="6858000"/>
          </a:xfrm>
        </p:spPr>
      </p:sp>
      <p:sp>
        <p:nvSpPr>
          <p:cNvPr id="3" name="Titel 2"/>
          <p:cNvSpPr>
            <a:spLocks noGrp="1"/>
          </p:cNvSpPr>
          <p:nvPr>
            <p:ph type="ctrTitle"/>
          </p:nvPr>
        </p:nvSpPr>
        <p:spPr>
          <a:xfrm>
            <a:off x="419361" y="346830"/>
            <a:ext cx="8356149" cy="646331"/>
          </a:xfrm>
        </p:spPr>
        <p:txBody>
          <a:bodyPr/>
          <a:lstStyle/>
          <a:p>
            <a:pPr algn="ctr"/>
            <a:r>
              <a:rPr lang="da-DK" sz="3600" b="1" dirty="0" smtClean="0"/>
              <a:t>Hvad er demonstrationsflyvningen</a:t>
            </a:r>
            <a:endParaRPr lang="da-DK" sz="3600" b="1" dirty="0"/>
          </a:p>
        </p:txBody>
      </p:sp>
      <p:sp>
        <p:nvSpPr>
          <p:cNvPr id="4" name="Undertitel 3"/>
          <p:cNvSpPr>
            <a:spLocks noGrp="1"/>
          </p:cNvSpPr>
          <p:nvPr>
            <p:ph type="subTitle" idx="1"/>
          </p:nvPr>
        </p:nvSpPr>
        <p:spPr>
          <a:xfrm>
            <a:off x="732528" y="1433015"/>
            <a:ext cx="7729084" cy="4558352"/>
          </a:xfrm>
        </p:spPr>
        <p:txBody>
          <a:bodyPr/>
          <a:lstStyle/>
          <a:p>
            <a:pPr marL="342900" indent="-342900">
              <a:buFont typeface="Arial" panose="020B0604020202020204" pitchFamily="34" charset="0"/>
              <a:buChar char="•"/>
            </a:pPr>
            <a:r>
              <a:rPr lang="da-DK" sz="2000" dirty="0" smtClean="0"/>
              <a:t>Mulighed for at opleve støj fra begge flytyper ved, at de flyver </a:t>
            </a:r>
            <a:r>
              <a:rPr lang="da-DK" sz="2000" dirty="0"/>
              <a:t>den samme rute kort tid efter hinanden</a:t>
            </a:r>
            <a:r>
              <a:rPr lang="da-DK" sz="2000" dirty="0" smtClean="0"/>
              <a:t>.</a:t>
            </a:r>
          </a:p>
          <a:p>
            <a:endParaRPr lang="da-DK" sz="2000" dirty="0"/>
          </a:p>
          <a:p>
            <a:pPr marL="342900" indent="-342900">
              <a:buFont typeface="Arial" panose="020B0604020202020204" pitchFamily="34" charset="0"/>
              <a:buChar char="•"/>
            </a:pPr>
            <a:r>
              <a:rPr lang="da-DK" sz="2000" dirty="0" smtClean="0"/>
              <a:t>Flyene vil gennemføre </a:t>
            </a:r>
            <a:r>
              <a:rPr lang="da-DK" sz="2000" dirty="0"/>
              <a:t>forskellige </a:t>
            </a:r>
            <a:r>
              <a:rPr lang="da-DK" sz="2000" dirty="0" smtClean="0"/>
              <a:t>fra- </a:t>
            </a:r>
            <a:r>
              <a:rPr lang="da-DK" sz="2000" dirty="0"/>
              <a:t>og </a:t>
            </a:r>
            <a:r>
              <a:rPr lang="da-DK" sz="2000" dirty="0" smtClean="0"/>
              <a:t>anflyvningsprofiler fra og til Flyvestation Skrydstrup. </a:t>
            </a:r>
          </a:p>
          <a:p>
            <a:pPr marL="342900" indent="-342900">
              <a:buFont typeface="Arial" panose="020B0604020202020204" pitchFamily="34" charset="0"/>
              <a:buChar char="•"/>
            </a:pPr>
            <a:endParaRPr lang="da-DK" sz="2000" dirty="0" smtClean="0"/>
          </a:p>
          <a:p>
            <a:pPr marL="342900" indent="-342900">
              <a:buFont typeface="Arial" panose="020B0604020202020204" pitchFamily="34" charset="0"/>
              <a:buChar char="•"/>
            </a:pPr>
            <a:r>
              <a:rPr lang="da-DK" sz="2000" dirty="0" smtClean="0"/>
              <a:t>De anvendte flyveruter skal give et </a:t>
            </a:r>
            <a:r>
              <a:rPr lang="da-DK" sz="2000" dirty="0"/>
              <a:t>repræsentativt indblik i, </a:t>
            </a:r>
            <a:r>
              <a:rPr lang="da-DK" sz="2000" dirty="0" smtClean="0"/>
              <a:t>hvilke flyveruter der forventes anvendt i fremtiden med F-35</a:t>
            </a:r>
            <a:r>
              <a:rPr lang="da-DK" sz="2000" dirty="0"/>
              <a:t>.</a:t>
            </a:r>
            <a:endParaRPr lang="da-DK" sz="2000" dirty="0" smtClean="0"/>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smtClean="0"/>
              <a:t>Der opsættes mikrofoner for at understøtte demonstrationsflyvningens undersøgelsesresultater.</a:t>
            </a:r>
          </a:p>
          <a:p>
            <a:pPr>
              <a:buFont typeface="Arial" pitchFamily="34" charset="0"/>
              <a:buChar char="•"/>
            </a:pPr>
            <a:endParaRPr lang="da-DK" sz="2000" dirty="0" smtClean="0"/>
          </a:p>
          <a:p>
            <a:pPr>
              <a:buNone/>
            </a:pPr>
            <a:endParaRPr lang="da-DK" sz="2000" dirty="0"/>
          </a:p>
          <a:p>
            <a:endParaRPr lang="da-DK" sz="2000" dirty="0"/>
          </a:p>
          <a:p>
            <a:pPr>
              <a:buFont typeface="Arial" panose="020B0604020202020204" pitchFamily="34" charset="0"/>
              <a:buChar char="•"/>
            </a:pPr>
            <a:endParaRPr lang="da-DK" sz="2000" dirty="0"/>
          </a:p>
          <a:p>
            <a:pPr>
              <a:buFont typeface="Arial" panose="020B0604020202020204" pitchFamily="34" charset="0"/>
              <a:buNone/>
            </a:pP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15</a:t>
            </a:fld>
            <a:endParaRPr lang="da-DK" dirty="0"/>
          </a:p>
        </p:txBody>
      </p:sp>
    </p:spTree>
    <p:extLst>
      <p:ext uri="{BB962C8B-B14F-4D97-AF65-F5344CB8AC3E}">
        <p14:creationId xmlns:p14="http://schemas.microsoft.com/office/powerpoint/2010/main" val="377475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19361" y="346830"/>
            <a:ext cx="8356149" cy="646331"/>
          </a:xfrm>
        </p:spPr>
        <p:txBody>
          <a:bodyPr/>
          <a:lstStyle/>
          <a:p>
            <a:pPr algn="ctr"/>
            <a:r>
              <a:rPr lang="da-DK" sz="3600" b="1" dirty="0" smtClean="0"/>
              <a:t>Hvor flyver F-35 </a:t>
            </a:r>
            <a:r>
              <a:rPr lang="da-DK" sz="3600" b="1" dirty="0"/>
              <a:t>og F-16 </a:t>
            </a:r>
            <a:r>
              <a:rPr lang="da-DK" sz="3600" b="1" dirty="0" smtClean="0"/>
              <a:t>flyene</a:t>
            </a:r>
            <a:endParaRPr lang="da-DK" sz="3600" b="1" dirty="0"/>
          </a:p>
        </p:txBody>
      </p:sp>
      <p:sp>
        <p:nvSpPr>
          <p:cNvPr id="4" name="Undertitel 3"/>
          <p:cNvSpPr>
            <a:spLocks noGrp="1"/>
          </p:cNvSpPr>
          <p:nvPr>
            <p:ph type="subTitle" idx="1"/>
          </p:nvPr>
        </p:nvSpPr>
        <p:spPr>
          <a:xfrm>
            <a:off x="732528" y="1433015"/>
            <a:ext cx="7729084" cy="4558352"/>
          </a:xfrm>
        </p:spPr>
        <p:txBody>
          <a:bodyPr/>
          <a:lstStyle/>
          <a:p>
            <a:pPr>
              <a:buFont typeface="Arial" panose="020B0604020202020204" pitchFamily="34" charset="0"/>
              <a:buNone/>
            </a:pP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7"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565" r="2565"/>
          <a:stretch>
            <a:fillRect/>
          </a:stretch>
        </p:blipFill>
        <p:spPr bwMode="auto">
          <a:xfrm>
            <a:off x="755576" y="1124744"/>
            <a:ext cx="7397087" cy="536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763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3"/>
          </p:nvPr>
        </p:nvSpPr>
        <p:spPr/>
      </p:sp>
      <p:sp>
        <p:nvSpPr>
          <p:cNvPr id="3" name="Titel 2"/>
          <p:cNvSpPr>
            <a:spLocks noGrp="1"/>
          </p:cNvSpPr>
          <p:nvPr>
            <p:ph type="ctrTitle"/>
          </p:nvPr>
        </p:nvSpPr>
        <p:spPr>
          <a:xfrm>
            <a:off x="419361" y="346830"/>
            <a:ext cx="8356149" cy="646331"/>
          </a:xfrm>
        </p:spPr>
        <p:txBody>
          <a:bodyPr/>
          <a:lstStyle/>
          <a:p>
            <a:pPr algn="ctr"/>
            <a:r>
              <a:rPr lang="da-DK" sz="3600" b="1" dirty="0" smtClean="0"/>
              <a:t>Hvor flyver  </a:t>
            </a:r>
            <a:r>
              <a:rPr lang="da-DK" sz="3600" b="1" dirty="0"/>
              <a:t>F-35 og F-16 </a:t>
            </a:r>
            <a:r>
              <a:rPr lang="da-DK" sz="3600" b="1" dirty="0" smtClean="0"/>
              <a:t>flyene</a:t>
            </a:r>
            <a:endParaRPr lang="da-DK" sz="3600" b="1" dirty="0"/>
          </a:p>
        </p:txBody>
      </p:sp>
      <p:sp>
        <p:nvSpPr>
          <p:cNvPr id="4" name="Undertitel 3"/>
          <p:cNvSpPr>
            <a:spLocks noGrp="1"/>
          </p:cNvSpPr>
          <p:nvPr>
            <p:ph type="subTitle" idx="1"/>
          </p:nvPr>
        </p:nvSpPr>
        <p:spPr>
          <a:xfrm>
            <a:off x="732528" y="1433015"/>
            <a:ext cx="7729084" cy="4558352"/>
          </a:xfrm>
        </p:spPr>
        <p:txBody>
          <a:bodyPr/>
          <a:lstStyle/>
          <a:p>
            <a:pPr marL="342900" indent="-342900">
              <a:lnSpc>
                <a:spcPct val="125000"/>
              </a:lnSpc>
              <a:buFont typeface="Arial" panose="020B0604020202020204" pitchFamily="34" charset="0"/>
              <a:buChar char="•"/>
            </a:pPr>
            <a:r>
              <a:rPr lang="da-DK" sz="2000" dirty="0"/>
              <a:t>Mere information vedrørende </a:t>
            </a:r>
            <a:r>
              <a:rPr lang="da-DK" sz="2000" dirty="0" smtClean="0"/>
              <a:t>flyveruten og starttidspunkt vil </a:t>
            </a:r>
            <a:r>
              <a:rPr lang="da-DK" sz="2000" dirty="0"/>
              <a:t>løbende opdateres på hjemmesiden </a:t>
            </a:r>
            <a:r>
              <a:rPr lang="da-DK" sz="2000" dirty="0" smtClean="0">
                <a:hlinkClick r:id="rId3"/>
              </a:rPr>
              <a:t>www.f-35iluften.dk</a:t>
            </a:r>
            <a:r>
              <a:rPr lang="da-DK" sz="2000" dirty="0" smtClean="0"/>
              <a:t> frem </a:t>
            </a:r>
            <a:r>
              <a:rPr lang="da-DK" sz="2000" dirty="0"/>
              <a:t>mod </a:t>
            </a:r>
            <a:r>
              <a:rPr lang="da-DK" sz="2000" dirty="0" smtClean="0"/>
              <a:t>demonstrationsflyvningen.</a:t>
            </a:r>
          </a:p>
          <a:p>
            <a:pPr>
              <a:lnSpc>
                <a:spcPct val="125000"/>
              </a:lnSpc>
              <a:buNone/>
            </a:pPr>
            <a:endParaRPr lang="da-DK" sz="2000" dirty="0" smtClean="0"/>
          </a:p>
          <a:p>
            <a:pPr marL="342900" indent="-342900">
              <a:lnSpc>
                <a:spcPct val="125000"/>
              </a:lnSpc>
              <a:buFont typeface="Arial" panose="020B0604020202020204" pitchFamily="34" charset="0"/>
              <a:buChar char="•"/>
            </a:pPr>
            <a:r>
              <a:rPr lang="da-DK" sz="2000" dirty="0" smtClean="0"/>
              <a:t>Hjemmesiden (</a:t>
            </a:r>
            <a:r>
              <a:rPr lang="da-DK" sz="2000" dirty="0" smtClean="0">
                <a:hlinkClick r:id="rId3"/>
              </a:rPr>
              <a:t>www.f-35iluften.dk</a:t>
            </a:r>
            <a:r>
              <a:rPr lang="da-DK" sz="2000" dirty="0" smtClean="0"/>
              <a:t>) åbnes 10. december 2018</a:t>
            </a:r>
          </a:p>
          <a:p>
            <a:pPr marL="342900" indent="-342900">
              <a:lnSpc>
                <a:spcPct val="125000"/>
              </a:lnSpc>
              <a:buFont typeface="Arial" panose="020B0604020202020204" pitchFamily="34" charset="0"/>
              <a:buChar char="•"/>
            </a:pPr>
            <a:endParaRPr lang="da-DK" sz="2000" dirty="0" smtClean="0"/>
          </a:p>
          <a:p>
            <a:pPr marL="342900" indent="-342900">
              <a:lnSpc>
                <a:spcPct val="125000"/>
              </a:lnSpc>
              <a:buFont typeface="Arial" panose="020B0604020202020204" pitchFamily="34" charset="0"/>
              <a:buChar char="•"/>
            </a:pPr>
            <a:r>
              <a:rPr lang="da-DK" sz="2000" dirty="0" smtClean="0"/>
              <a:t>Der vil være et landkort med den planlagte flyverute og cirka overflyvningstider. Kortet vil løbende blive opdateret.</a:t>
            </a:r>
            <a:endParaRPr lang="da-DK" sz="2000" dirty="0"/>
          </a:p>
          <a:p>
            <a:pPr marL="342900" indent="-342900">
              <a:lnSpc>
                <a:spcPct val="125000"/>
              </a:lnSpc>
              <a:buFont typeface="Arial" panose="020B0604020202020204" pitchFamily="34" charset="0"/>
              <a:buChar char="•"/>
            </a:pPr>
            <a:endParaRPr lang="da-DK" sz="2000" dirty="0"/>
          </a:p>
          <a:p>
            <a:pPr>
              <a:lnSpc>
                <a:spcPct val="125000"/>
              </a:lnSpc>
              <a:buNone/>
            </a:pPr>
            <a:endParaRPr lang="da-DK" sz="2000" dirty="0"/>
          </a:p>
          <a:p>
            <a:pPr>
              <a:buFont typeface="Arial" panose="020B0604020202020204" pitchFamily="34" charset="0"/>
              <a:buNone/>
            </a:pP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17</a:t>
            </a:fld>
            <a:endParaRPr lang="da-DK" dirty="0"/>
          </a:p>
        </p:txBody>
      </p:sp>
    </p:spTree>
    <p:extLst>
      <p:ext uri="{BB962C8B-B14F-4D97-AF65-F5344CB8AC3E}">
        <p14:creationId xmlns:p14="http://schemas.microsoft.com/office/powerpoint/2010/main" val="3200566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3"/>
          </p:nvPr>
        </p:nvSpPr>
        <p:spPr/>
      </p:sp>
      <p:sp>
        <p:nvSpPr>
          <p:cNvPr id="3" name="Titel 2"/>
          <p:cNvSpPr>
            <a:spLocks noGrp="1"/>
          </p:cNvSpPr>
          <p:nvPr>
            <p:ph type="ctrTitle"/>
          </p:nvPr>
        </p:nvSpPr>
        <p:spPr>
          <a:xfrm>
            <a:off x="419361" y="346830"/>
            <a:ext cx="8356149" cy="646331"/>
          </a:xfrm>
        </p:spPr>
        <p:txBody>
          <a:bodyPr/>
          <a:lstStyle/>
          <a:p>
            <a:pPr algn="ctr"/>
            <a:r>
              <a:rPr lang="da-DK" sz="3600" b="1" dirty="0" smtClean="0"/>
              <a:t>Borgerinddragelse</a:t>
            </a:r>
            <a:endParaRPr lang="da-DK" sz="3600" b="1" dirty="0"/>
          </a:p>
        </p:txBody>
      </p:sp>
      <p:sp>
        <p:nvSpPr>
          <p:cNvPr id="4" name="Undertitel 3"/>
          <p:cNvSpPr>
            <a:spLocks noGrp="1"/>
          </p:cNvSpPr>
          <p:nvPr>
            <p:ph type="subTitle" idx="1"/>
          </p:nvPr>
        </p:nvSpPr>
        <p:spPr>
          <a:xfrm>
            <a:off x="732528" y="1433015"/>
            <a:ext cx="7729084" cy="4558352"/>
          </a:xfrm>
        </p:spPr>
        <p:txBody>
          <a:bodyPr/>
          <a:lstStyle/>
          <a:p>
            <a:pPr marL="342900" indent="-342900">
              <a:buFont typeface="Arial" panose="020B0604020202020204" pitchFamily="34" charset="0"/>
              <a:buChar char="•"/>
            </a:pPr>
            <a:r>
              <a:rPr lang="da-DK" sz="2000" dirty="0" smtClean="0"/>
              <a:t>Under gennemførelsen af </a:t>
            </a:r>
            <a:r>
              <a:rPr lang="da-DK" sz="2000" dirty="0"/>
              <a:t>flyvningen </a:t>
            </a:r>
            <a:r>
              <a:rPr lang="da-DK" sz="2000" dirty="0" smtClean="0"/>
              <a:t>er der mulighed </a:t>
            </a:r>
            <a:r>
              <a:rPr lang="da-DK" sz="2000" dirty="0"/>
              <a:t>for anonymt at </a:t>
            </a:r>
            <a:r>
              <a:rPr lang="da-DK" sz="2000" dirty="0" smtClean="0"/>
              <a:t>beskrive oplevelser </a:t>
            </a:r>
            <a:r>
              <a:rPr lang="da-DK" sz="2000" dirty="0"/>
              <a:t>af støjen fra kampflyene. </a:t>
            </a:r>
            <a:endParaRPr lang="da-DK" sz="2000" dirty="0" smtClean="0"/>
          </a:p>
          <a:p>
            <a:pPr>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smtClean="0"/>
              <a:t>Undersøgelsen finder sted via </a:t>
            </a:r>
            <a:r>
              <a:rPr lang="da-DK" sz="2000" dirty="0"/>
              <a:t>et spørgeskema på </a:t>
            </a:r>
            <a:r>
              <a:rPr lang="da-DK" sz="2000" dirty="0" smtClean="0"/>
              <a:t>internettet under selve flyvningen. </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smtClean="0"/>
              <a:t>Hvis man ønsker at deltage, skal man tilmelde sig på </a:t>
            </a:r>
            <a:r>
              <a:rPr lang="da-DK" sz="2000" dirty="0" smtClean="0">
                <a:hlinkClick r:id="rId3"/>
              </a:rPr>
              <a:t>www.f-35iluften.dk</a:t>
            </a:r>
            <a:r>
              <a:rPr lang="da-DK" sz="2000" dirty="0" smtClean="0"/>
              <a:t>, inden flyvningen gennemføres. </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smtClean="0"/>
              <a:t>Til analysen har NLR brug for en placering af husstanden, der har svaret på undersøgelsen. Derfor ønskes by- og vejnavn oplyst ved tilmeldingen.  </a:t>
            </a:r>
          </a:p>
          <a:p>
            <a:pPr>
              <a:buFont typeface="Arial" panose="020B0604020202020204" pitchFamily="34" charset="0"/>
              <a:buNone/>
            </a:pP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dirty="0"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18</a:t>
            </a:fld>
            <a:endParaRPr lang="da-DK" dirty="0"/>
          </a:p>
        </p:txBody>
      </p:sp>
    </p:spTree>
    <p:extLst>
      <p:ext uri="{BB962C8B-B14F-4D97-AF65-F5344CB8AC3E}">
        <p14:creationId xmlns:p14="http://schemas.microsoft.com/office/powerpoint/2010/main" val="3735382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3"/>
          </p:nvPr>
        </p:nvSpPr>
        <p:spPr/>
      </p:sp>
      <p:sp>
        <p:nvSpPr>
          <p:cNvPr id="3" name="Titel 2"/>
          <p:cNvSpPr>
            <a:spLocks noGrp="1"/>
          </p:cNvSpPr>
          <p:nvPr>
            <p:ph type="ctrTitle"/>
          </p:nvPr>
        </p:nvSpPr>
        <p:spPr>
          <a:xfrm>
            <a:off x="419361" y="346830"/>
            <a:ext cx="8356149" cy="646331"/>
          </a:xfrm>
        </p:spPr>
        <p:txBody>
          <a:bodyPr/>
          <a:lstStyle/>
          <a:p>
            <a:pPr algn="ctr"/>
            <a:r>
              <a:rPr lang="da-DK" sz="3600" b="1" dirty="0" smtClean="0"/>
              <a:t>Borgerinddragelse</a:t>
            </a:r>
            <a:endParaRPr lang="da-DK" sz="3600" b="1" dirty="0"/>
          </a:p>
        </p:txBody>
      </p:sp>
      <p:sp>
        <p:nvSpPr>
          <p:cNvPr id="4" name="Undertitel 3"/>
          <p:cNvSpPr>
            <a:spLocks noGrp="1"/>
          </p:cNvSpPr>
          <p:nvPr>
            <p:ph type="subTitle" idx="1"/>
          </p:nvPr>
        </p:nvSpPr>
        <p:spPr>
          <a:xfrm>
            <a:off x="395536" y="1484784"/>
            <a:ext cx="8303969" cy="4558352"/>
          </a:xfrm>
        </p:spPr>
        <p:txBody>
          <a:bodyPr/>
          <a:lstStyle/>
          <a:p>
            <a:pPr marL="342900" indent="-342900">
              <a:buFont typeface="Arial" panose="020B0604020202020204" pitchFamily="34" charset="0"/>
              <a:buChar char="•"/>
            </a:pPr>
            <a:r>
              <a:rPr lang="da-DK" sz="2000" dirty="0" smtClean="0"/>
              <a:t>Eksempel på et spørgsmål med tilhørende svarmuligheder</a:t>
            </a:r>
            <a:endParaRPr lang="da-DK" sz="2000" dirty="0"/>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1800" dirty="0" smtClean="0"/>
              <a:t>Hvordan oplevede du lyden af det netop forbipasserende fly i forhold til hvordan du til hverdag oplever lyden af   F-16 flyene.</a:t>
            </a:r>
          </a:p>
          <a:p>
            <a:pPr marL="342900" indent="-342900">
              <a:buFont typeface="Arial" panose="020B0604020202020204" pitchFamily="34" charset="0"/>
              <a:buChar char="•"/>
            </a:pPr>
            <a:endParaRPr lang="da-DK" sz="2000" dirty="0" smtClean="0"/>
          </a:p>
          <a:p>
            <a:pPr lvl="1" defTabSz="685800">
              <a:spcBef>
                <a:spcPts val="1800"/>
              </a:spcBef>
            </a:pPr>
            <a:r>
              <a:rPr lang="da-DK" sz="2000" dirty="0">
                <a:solidFill>
                  <a:srgbClr val="000000"/>
                </a:solidFill>
                <a:latin typeface="Verdana"/>
              </a:rPr>
              <a:t>	</a:t>
            </a:r>
            <a:r>
              <a:rPr lang="da-DK" sz="1600" dirty="0">
                <a:solidFill>
                  <a:srgbClr val="000000"/>
                </a:solidFill>
                <a:latin typeface="Verdana"/>
              </a:rPr>
              <a:t>			--	-	0	+	++</a:t>
            </a:r>
          </a:p>
          <a:p>
            <a:pPr marL="342900" lvl="0" indent="-342900" defTabSz="685800">
              <a:buFont typeface="Arial" panose="020B0604020202020204" pitchFamily="34" charset="0"/>
              <a:buChar char="•"/>
            </a:pPr>
            <a:r>
              <a:rPr lang="da-DK" sz="1600" dirty="0">
                <a:solidFill>
                  <a:srgbClr val="000000"/>
                </a:solidFill>
                <a:latin typeface="Verdana"/>
              </a:rPr>
              <a:t>Blødere			o	o	o	o	 o	Hårdere</a:t>
            </a:r>
          </a:p>
          <a:p>
            <a:pPr marL="342900" lvl="0" indent="-342900" defTabSz="685800">
              <a:buFont typeface="Arial" panose="020B0604020202020204" pitchFamily="34" charset="0"/>
              <a:buChar char="•"/>
            </a:pPr>
            <a:r>
              <a:rPr lang="da-DK" sz="1600" dirty="0">
                <a:solidFill>
                  <a:srgbClr val="000000"/>
                </a:solidFill>
                <a:latin typeface="Verdana"/>
              </a:rPr>
              <a:t>Lavere			o	o	o	o	 o	Højere</a:t>
            </a:r>
          </a:p>
          <a:p>
            <a:pPr marL="342900" lvl="0" indent="-342900" defTabSz="685800">
              <a:buFont typeface="Arial" panose="020B0604020202020204" pitchFamily="34" charset="0"/>
              <a:buChar char="•"/>
            </a:pPr>
            <a:r>
              <a:rPr lang="da-DK" sz="1600" dirty="0">
                <a:solidFill>
                  <a:srgbClr val="000000"/>
                </a:solidFill>
                <a:latin typeface="Verdana"/>
              </a:rPr>
              <a:t>Svagere vibration	o	o	o	o	 o	Stærkere vibration</a:t>
            </a: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19</a:t>
            </a:fld>
            <a:endParaRPr lang="da-DK" dirty="0"/>
          </a:p>
        </p:txBody>
      </p:sp>
    </p:spTree>
    <p:extLst>
      <p:ext uri="{BB962C8B-B14F-4D97-AF65-F5344CB8AC3E}">
        <p14:creationId xmlns:p14="http://schemas.microsoft.com/office/powerpoint/2010/main" val="1713913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dirty="0" smtClean="0"/>
              <a:t>Hovedbudskaber</a:t>
            </a:r>
            <a:endParaRPr lang="da-DK" dirty="0"/>
          </a:p>
        </p:txBody>
      </p:sp>
    </p:spTree>
    <p:extLst>
      <p:ext uri="{BB962C8B-B14F-4D97-AF65-F5344CB8AC3E}">
        <p14:creationId xmlns:p14="http://schemas.microsoft.com/office/powerpoint/2010/main" val="288677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3"/>
          </p:nvPr>
        </p:nvSpPr>
        <p:spPr/>
      </p:sp>
      <p:sp>
        <p:nvSpPr>
          <p:cNvPr id="3" name="Titel 2"/>
          <p:cNvSpPr>
            <a:spLocks noGrp="1"/>
          </p:cNvSpPr>
          <p:nvPr>
            <p:ph type="ctrTitle"/>
          </p:nvPr>
        </p:nvSpPr>
        <p:spPr>
          <a:xfrm>
            <a:off x="419361" y="346830"/>
            <a:ext cx="8356149" cy="646331"/>
          </a:xfrm>
        </p:spPr>
        <p:txBody>
          <a:bodyPr/>
          <a:lstStyle/>
          <a:p>
            <a:pPr algn="ctr"/>
            <a:r>
              <a:rPr lang="da-DK" sz="3600" b="1" dirty="0" smtClean="0"/>
              <a:t>Opsætning af mikrofoner</a:t>
            </a:r>
            <a:endParaRPr lang="da-DK" sz="3600" b="1" dirty="0"/>
          </a:p>
        </p:txBody>
      </p:sp>
      <p:sp>
        <p:nvSpPr>
          <p:cNvPr id="4" name="Undertitel 3"/>
          <p:cNvSpPr>
            <a:spLocks noGrp="1"/>
          </p:cNvSpPr>
          <p:nvPr>
            <p:ph type="subTitle" idx="1"/>
          </p:nvPr>
        </p:nvSpPr>
        <p:spPr>
          <a:xfrm>
            <a:off x="732528" y="1433015"/>
            <a:ext cx="7974744" cy="4558352"/>
          </a:xfrm>
        </p:spPr>
        <p:txBody>
          <a:bodyPr>
            <a:normAutofit/>
          </a:bodyPr>
          <a:lstStyle/>
          <a:p>
            <a:pPr marL="342900" indent="-342900">
              <a:buFont typeface="Arial" panose="020B0604020202020204" pitchFamily="34" charset="0"/>
              <a:buChar char="•"/>
            </a:pPr>
            <a:r>
              <a:rPr lang="da-DK" sz="2000" dirty="0" smtClean="0"/>
              <a:t>Der opsættes et antal mikrofoner i nærområdet for at understøtte resultaterne af demonstrationsflyvningen.</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smtClean="0"/>
              <a:t>Der inviteres til arbejdsmøde på Flyvestation Skrydstrup  den 30. januar kl 1900.</a:t>
            </a:r>
          </a:p>
          <a:p>
            <a:pPr marL="342900" indent="-342900">
              <a:buFont typeface="Arial" panose="020B0604020202020204" pitchFamily="34" charset="0"/>
              <a:buChar char="•"/>
            </a:pPr>
            <a:endParaRPr lang="da-DK" sz="2000" dirty="0" smtClean="0"/>
          </a:p>
          <a:p>
            <a:pPr marL="342900" indent="-342900">
              <a:buFont typeface="Arial" panose="020B0604020202020204" pitchFamily="34" charset="0"/>
              <a:buChar char="•"/>
            </a:pPr>
            <a:r>
              <a:rPr lang="da-DK" sz="2000" dirty="0"/>
              <a:t>Separat invitation  til arbejdsmødet  sendes via www.f-35iluften.dk den 4. januar. Tilmelding er nødvendig.</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smtClean="0"/>
              <a:t>På arbejdsmødet skal vi i fællesskab få bestemt hvor mikrofonerne præcist skal stå. </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smtClean="0"/>
              <a:t>Alle er velkomne, men nok mest relevant for nærområdet.</a:t>
            </a:r>
            <a:endParaRPr lang="da-DK" sz="2000" dirty="0"/>
          </a:p>
          <a:p>
            <a:pPr>
              <a:buFont typeface="Arial" panose="020B0604020202020204" pitchFamily="34" charset="0"/>
              <a:buChar char="•"/>
            </a:pPr>
            <a:endParaRPr lang="da-DK" sz="2000" dirty="0"/>
          </a:p>
          <a:p>
            <a:pPr>
              <a:buFont typeface="Arial" panose="020B0604020202020204" pitchFamily="34" charset="0"/>
              <a:buNone/>
            </a:pP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915858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3"/>
          </p:nvPr>
        </p:nvSpPr>
        <p:spPr/>
      </p:sp>
      <p:sp>
        <p:nvSpPr>
          <p:cNvPr id="3" name="Titel 2"/>
          <p:cNvSpPr>
            <a:spLocks noGrp="1"/>
          </p:cNvSpPr>
          <p:nvPr>
            <p:ph type="ctrTitle"/>
          </p:nvPr>
        </p:nvSpPr>
        <p:spPr>
          <a:xfrm>
            <a:off x="624077" y="428718"/>
            <a:ext cx="8356149" cy="646331"/>
          </a:xfrm>
        </p:spPr>
        <p:txBody>
          <a:bodyPr/>
          <a:lstStyle/>
          <a:p>
            <a:pPr algn="ctr"/>
            <a:r>
              <a:rPr lang="da-DK" sz="3600" b="1" dirty="0" smtClean="0"/>
              <a:t>Analyse og tilbagemelding </a:t>
            </a:r>
            <a:endParaRPr lang="da-DK" sz="3600" b="1" dirty="0"/>
          </a:p>
        </p:txBody>
      </p:sp>
      <p:sp>
        <p:nvSpPr>
          <p:cNvPr id="4" name="Undertitel 3"/>
          <p:cNvSpPr>
            <a:spLocks noGrp="1"/>
          </p:cNvSpPr>
          <p:nvPr>
            <p:ph type="subTitle" idx="1"/>
          </p:nvPr>
        </p:nvSpPr>
        <p:spPr>
          <a:xfrm>
            <a:off x="732528" y="1433015"/>
            <a:ext cx="7729084" cy="4558352"/>
          </a:xfrm>
        </p:spPr>
        <p:txBody>
          <a:bodyPr/>
          <a:lstStyle/>
          <a:p>
            <a:pPr marL="342900" indent="-342900">
              <a:buFont typeface="Arial" panose="020B0604020202020204" pitchFamily="34" charset="0"/>
              <a:buChar char="•"/>
            </a:pPr>
            <a:r>
              <a:rPr lang="da-DK" sz="2000" dirty="0" smtClean="0"/>
              <a:t>Der vil være indsigt </a:t>
            </a:r>
            <a:r>
              <a:rPr lang="da-DK" sz="2000" dirty="0"/>
              <a:t>i </a:t>
            </a:r>
            <a:r>
              <a:rPr lang="da-DK" sz="2000" dirty="0" smtClean="0"/>
              <a:t>resultaterne</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smtClean="0"/>
              <a:t>Kort tid (dage) efter demonstrationsflyvningen </a:t>
            </a:r>
            <a:r>
              <a:rPr lang="da-DK" sz="2000" dirty="0"/>
              <a:t>vil de indledende resultater blive </a:t>
            </a:r>
            <a:r>
              <a:rPr lang="da-DK" sz="2000" dirty="0" smtClean="0"/>
              <a:t>vist på </a:t>
            </a:r>
            <a:r>
              <a:rPr lang="da-DK" sz="2000" u="sng" dirty="0">
                <a:solidFill>
                  <a:prstClr val="black"/>
                </a:solidFill>
                <a:hlinkClick r:id="rId3"/>
              </a:rPr>
              <a:t>www.f-35iluften.dk </a:t>
            </a:r>
            <a:endParaRPr lang="da-DK" sz="2000" u="sng" dirty="0" smtClean="0">
              <a:solidFill>
                <a:prstClr val="black"/>
              </a:solidFill>
            </a:endParaRP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err="1" smtClean="0"/>
              <a:t>NLR’s</a:t>
            </a:r>
            <a:r>
              <a:rPr lang="da-DK" sz="2000" dirty="0" smtClean="0"/>
              <a:t> endelige rapport med resultaterne vil blive offentliggjort på </a:t>
            </a:r>
            <a:r>
              <a:rPr lang="da-DK" sz="2000" u="sng" dirty="0" smtClean="0">
                <a:hlinkClick r:id="rId3"/>
              </a:rPr>
              <a:t>www.f-35iluften.dk</a:t>
            </a:r>
            <a:r>
              <a:rPr lang="da-DK" sz="2000" dirty="0" smtClean="0"/>
              <a:t> 2-3 måneder efter gennemførelsen af demonstrationsflyvningen.</a:t>
            </a:r>
            <a:endParaRPr lang="da-DK" sz="2000" dirty="0"/>
          </a:p>
          <a:p>
            <a:pPr>
              <a:buNone/>
            </a:pPr>
            <a:endParaRPr lang="da-DK" sz="2000" dirty="0"/>
          </a:p>
          <a:p>
            <a:pPr>
              <a:buFont typeface="Arial" panose="020B0604020202020204" pitchFamily="34" charset="0"/>
              <a:buNone/>
            </a:pP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21</a:t>
            </a:fld>
            <a:endParaRPr lang="da-DK" dirty="0"/>
          </a:p>
        </p:txBody>
      </p:sp>
    </p:spTree>
    <p:extLst>
      <p:ext uri="{BB962C8B-B14F-4D97-AF65-F5344CB8AC3E}">
        <p14:creationId xmlns:p14="http://schemas.microsoft.com/office/powerpoint/2010/main" val="1763453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3"/>
          </p:nvPr>
        </p:nvSpPr>
        <p:spPr/>
      </p:sp>
      <p:sp>
        <p:nvSpPr>
          <p:cNvPr id="3" name="Titel 2"/>
          <p:cNvSpPr>
            <a:spLocks noGrp="1"/>
          </p:cNvSpPr>
          <p:nvPr>
            <p:ph type="ctrTitle"/>
          </p:nvPr>
        </p:nvSpPr>
        <p:spPr>
          <a:xfrm>
            <a:off x="429636" y="69428"/>
            <a:ext cx="8356149" cy="646331"/>
          </a:xfrm>
        </p:spPr>
        <p:txBody>
          <a:bodyPr/>
          <a:lstStyle/>
          <a:p>
            <a:pPr algn="ctr"/>
            <a:r>
              <a:rPr lang="da-DK" sz="3600" b="1" dirty="0"/>
              <a:t>WWW.F-35ILUFTEN.DK</a:t>
            </a:r>
            <a:endParaRPr lang="da-DK" sz="3600" dirty="0"/>
          </a:p>
        </p:txBody>
      </p:sp>
      <p:sp>
        <p:nvSpPr>
          <p:cNvPr id="4" name="Undertitel 3"/>
          <p:cNvSpPr>
            <a:spLocks noGrp="1"/>
          </p:cNvSpPr>
          <p:nvPr>
            <p:ph type="subTitle" idx="1"/>
          </p:nvPr>
        </p:nvSpPr>
        <p:spPr>
          <a:xfrm>
            <a:off x="831565" y="932256"/>
            <a:ext cx="7729084" cy="4558352"/>
          </a:xfrm>
        </p:spPr>
        <p:txBody>
          <a:bodyPr/>
          <a:lstStyle/>
          <a:p>
            <a:pPr algn="ctr">
              <a:buNone/>
            </a:pPr>
            <a:r>
              <a:rPr lang="da-DK" sz="2000" dirty="0" smtClean="0"/>
              <a:t> Hjemmesiden åbnes 10. december 2018.</a:t>
            </a:r>
            <a:endParaRPr lang="da-DK" sz="2000" dirty="0"/>
          </a:p>
          <a:p>
            <a:pPr>
              <a:buFont typeface="Arial" panose="020B0604020202020204" pitchFamily="34" charset="0"/>
              <a:buNone/>
            </a:pP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22</a:t>
            </a:fld>
            <a:endParaRPr lang="da-DK" dirty="0"/>
          </a:p>
        </p:txBody>
      </p:sp>
      <p:pic>
        <p:nvPicPr>
          <p:cNvPr id="8" name="Billede 7"/>
          <p:cNvPicPr/>
          <p:nvPr/>
        </p:nvPicPr>
        <p:blipFill>
          <a:blip r:embed="rId3" cstate="print"/>
          <a:srcRect t="6667"/>
          <a:stretch>
            <a:fillRect/>
          </a:stretch>
        </p:blipFill>
        <p:spPr bwMode="auto">
          <a:xfrm>
            <a:off x="1111243" y="1847219"/>
            <a:ext cx="7344388" cy="4666597"/>
          </a:xfrm>
          <a:prstGeom prst="rect">
            <a:avLst/>
          </a:prstGeom>
          <a:noFill/>
          <a:ln w="9525">
            <a:noFill/>
            <a:miter lim="800000"/>
            <a:headEnd/>
            <a:tailEnd/>
          </a:ln>
        </p:spPr>
      </p:pic>
      <p:pic>
        <p:nvPicPr>
          <p:cNvPr id="9" name="Billede 8"/>
          <p:cNvPicPr/>
          <p:nvPr/>
        </p:nvPicPr>
        <p:blipFill>
          <a:blip r:embed="rId4" cstate="print"/>
          <a:srcRect b="92741"/>
          <a:stretch>
            <a:fillRect/>
          </a:stretch>
        </p:blipFill>
        <p:spPr bwMode="auto">
          <a:xfrm>
            <a:off x="1111243" y="1513209"/>
            <a:ext cx="7344388" cy="334010"/>
          </a:xfrm>
          <a:prstGeom prst="rect">
            <a:avLst/>
          </a:prstGeom>
          <a:noFill/>
          <a:ln w="9525">
            <a:noFill/>
            <a:miter lim="800000"/>
            <a:headEnd/>
            <a:tailEnd/>
          </a:ln>
        </p:spPr>
      </p:pic>
    </p:spTree>
    <p:extLst>
      <p:ext uri="{BB962C8B-B14F-4D97-AF65-F5344CB8AC3E}">
        <p14:creationId xmlns:p14="http://schemas.microsoft.com/office/powerpoint/2010/main" val="3702254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19361" y="141347"/>
            <a:ext cx="8356149" cy="646331"/>
          </a:xfrm>
        </p:spPr>
        <p:txBody>
          <a:bodyPr/>
          <a:lstStyle/>
          <a:p>
            <a:pPr algn="ctr"/>
            <a:r>
              <a:rPr lang="da-DK" sz="3600" b="1" dirty="0"/>
              <a:t>WWW.F-35ILUFTEN.DK</a:t>
            </a:r>
            <a:endParaRPr lang="da-DK" sz="3600" dirty="0"/>
          </a:p>
        </p:txBody>
      </p:sp>
      <p:sp>
        <p:nvSpPr>
          <p:cNvPr id="4" name="Undertitel 3"/>
          <p:cNvSpPr>
            <a:spLocks noGrp="1"/>
          </p:cNvSpPr>
          <p:nvPr>
            <p:ph type="subTitle" idx="1"/>
          </p:nvPr>
        </p:nvSpPr>
        <p:spPr>
          <a:xfrm>
            <a:off x="831565" y="1004175"/>
            <a:ext cx="7729084" cy="4558352"/>
          </a:xfrm>
        </p:spPr>
        <p:txBody>
          <a:bodyPr/>
          <a:lstStyle/>
          <a:p>
            <a:pPr algn="ctr">
              <a:buNone/>
            </a:pPr>
            <a:r>
              <a:rPr lang="da-DK" sz="2000" dirty="0" smtClean="0"/>
              <a:t> </a:t>
            </a:r>
            <a:r>
              <a:rPr lang="da-DK" sz="2000" dirty="0"/>
              <a:t>Hjemmesiden åbnes 10. december 2018.</a:t>
            </a:r>
          </a:p>
          <a:p>
            <a:pPr>
              <a:buFont typeface="Arial" panose="020B0604020202020204" pitchFamily="34" charset="0"/>
              <a:buNone/>
            </a:pPr>
            <a:endParaRPr lang="da-DK" sz="2000" dirty="0"/>
          </a:p>
          <a:p>
            <a:pPr>
              <a:lnSpc>
                <a:spcPct val="150000"/>
              </a:lnSpc>
              <a:buNone/>
            </a:pPr>
            <a:endParaRPr lang="da-DK" sz="2000" dirty="0" smtClean="0"/>
          </a:p>
          <a:p>
            <a:pPr>
              <a:lnSpc>
                <a:spcPct val="150000"/>
              </a:lnSpc>
              <a:buNone/>
            </a:pPr>
            <a:endParaRPr lang="da-DK" sz="2000" dirty="0"/>
          </a:p>
        </p:txBody>
      </p:sp>
      <p:sp>
        <p:nvSpPr>
          <p:cNvPr id="12" name="Pladsholder til dato 11"/>
          <p:cNvSpPr>
            <a:spLocks noGrp="1"/>
          </p:cNvSpPr>
          <p:nvPr>
            <p:ph type="dt" sz="half" idx="10"/>
          </p:nvPr>
        </p:nvSpPr>
        <p:spPr/>
        <p:txBody>
          <a:bodyPr/>
          <a:lstStyle/>
          <a:p>
            <a:r>
              <a:rPr lang="da-DK" smtClean="0"/>
              <a:t>13.april 2018</a:t>
            </a:r>
            <a:endParaRPr lang="da-DK" dirty="0"/>
          </a:p>
        </p:txBody>
      </p:sp>
      <p:sp>
        <p:nvSpPr>
          <p:cNvPr id="13" name="Pladsholder til sidefod 12"/>
          <p:cNvSpPr>
            <a:spLocks noGrp="1"/>
          </p:cNvSpPr>
          <p:nvPr>
            <p:ph type="ftr" sz="quarter" idx="11"/>
          </p:nvPr>
        </p:nvSpPr>
        <p:spPr/>
        <p:txBody>
          <a:bodyPr/>
          <a:lstStyle/>
          <a:p>
            <a:r>
              <a:rPr lang="da-DK" smtClean="0"/>
              <a:t>Status F-35 Kampflyprogram</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23</a:t>
            </a:fld>
            <a:endParaRPr lang="da-DK" dirty="0"/>
          </a:p>
        </p:txBody>
      </p:sp>
      <p:pic>
        <p:nvPicPr>
          <p:cNvPr id="9" name="Billede 8"/>
          <p:cNvPicPr/>
          <p:nvPr/>
        </p:nvPicPr>
        <p:blipFill>
          <a:blip r:embed="rId3" cstate="print"/>
          <a:srcRect b="92741"/>
          <a:stretch>
            <a:fillRect/>
          </a:stretch>
        </p:blipFill>
        <p:spPr bwMode="auto">
          <a:xfrm>
            <a:off x="1131790" y="1552375"/>
            <a:ext cx="7128631" cy="334010"/>
          </a:xfrm>
          <a:prstGeom prst="rect">
            <a:avLst/>
          </a:prstGeom>
          <a:noFill/>
          <a:ln w="9525">
            <a:noFill/>
            <a:miter lim="800000"/>
            <a:headEnd/>
            <a:tailEnd/>
          </a:ln>
        </p:spPr>
      </p:pic>
      <p:pic>
        <p:nvPicPr>
          <p:cNvPr id="11" name="Pladsholder til billede 10"/>
          <p:cNvPicPr>
            <a:picLocks noGrp="1"/>
          </p:cNvPicPr>
          <p:nvPr>
            <p:ph type="pic" sz="quarter" idx="13"/>
          </p:nvPr>
        </p:nvPicPr>
        <p:blipFill rotWithShape="1">
          <a:blip r:embed="rId4" cstate="print"/>
          <a:srcRect t="6682" b="195"/>
          <a:stretch/>
        </p:blipFill>
        <p:spPr bwMode="auto">
          <a:xfrm>
            <a:off x="1131789" y="1887551"/>
            <a:ext cx="7128631" cy="4080857"/>
          </a:xfrm>
          <a:prstGeom prst="rect">
            <a:avLst/>
          </a:prstGeom>
          <a:noFill/>
          <a:ln w="9525">
            <a:noFill/>
            <a:miter lim="800000"/>
            <a:headEnd/>
            <a:tailEnd/>
          </a:ln>
        </p:spPr>
      </p:pic>
    </p:spTree>
    <p:extLst>
      <p:ext uri="{BB962C8B-B14F-4D97-AF65-F5344CB8AC3E}">
        <p14:creationId xmlns:p14="http://schemas.microsoft.com/office/powerpoint/2010/main" val="2292223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Flystøjsovervågning</a:t>
            </a:r>
            <a:endParaRPr lang="da-DK" dirty="0"/>
          </a:p>
        </p:txBody>
      </p:sp>
    </p:spTree>
    <p:extLst>
      <p:ext uri="{BB962C8B-B14F-4D97-AF65-F5344CB8AC3E}">
        <p14:creationId xmlns:p14="http://schemas.microsoft.com/office/powerpoint/2010/main" val="2306723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lIns="216000"/>
          <a:lstStyle/>
          <a:p>
            <a:fld id="{24C8C45C-947F-4981-8B3F-4F32E973C901}" type="slidenum">
              <a:rPr lang="da-DK" smtClean="0"/>
              <a:pPr/>
              <a:t>25</a:t>
            </a:fld>
            <a:endParaRPr lang="da-DK" dirty="0"/>
          </a:p>
        </p:txBody>
      </p:sp>
      <p:sp>
        <p:nvSpPr>
          <p:cNvPr id="9" name="Titel 8"/>
          <p:cNvSpPr>
            <a:spLocks noGrp="1"/>
          </p:cNvSpPr>
          <p:nvPr>
            <p:ph type="title" idx="4294967295"/>
          </p:nvPr>
        </p:nvSpPr>
        <p:spPr>
          <a:xfrm>
            <a:off x="323528" y="260648"/>
            <a:ext cx="8388424" cy="1143000"/>
          </a:xfrm>
        </p:spPr>
        <p:txBody>
          <a:bodyPr>
            <a:normAutofit fontScale="90000"/>
          </a:bodyPr>
          <a:lstStyle/>
          <a:p>
            <a:pPr algn="ctr"/>
            <a:r>
              <a:rPr lang="da-DK" sz="4000" b="1" dirty="0" smtClean="0"/>
              <a:t>Status anskaffelse af flystøjsovervågningssystem</a:t>
            </a:r>
            <a:endParaRPr lang="da-DK" sz="4000" b="1" dirty="0"/>
          </a:p>
        </p:txBody>
      </p:sp>
      <p:sp>
        <p:nvSpPr>
          <p:cNvPr id="10" name="Pladsholder til tekst 9"/>
          <p:cNvSpPr>
            <a:spLocks noGrp="1"/>
          </p:cNvSpPr>
          <p:nvPr>
            <p:ph type="body" sz="quarter" idx="4294967295"/>
          </p:nvPr>
        </p:nvSpPr>
        <p:spPr>
          <a:xfrm>
            <a:off x="539552" y="1628775"/>
            <a:ext cx="8136904" cy="4335463"/>
          </a:xfrm>
        </p:spPr>
        <p:txBody>
          <a:bodyPr>
            <a:normAutofit/>
          </a:bodyPr>
          <a:lstStyle/>
          <a:p>
            <a:pPr>
              <a:buNone/>
            </a:pPr>
            <a:endParaRPr lang="en-US" sz="1600" dirty="0" smtClean="0">
              <a:latin typeface="Verdana" pitchFamily="34" charset="0"/>
              <a:ea typeface="Verdana" pitchFamily="34" charset="0"/>
              <a:cs typeface="Verdana" pitchFamily="34" charset="0"/>
            </a:endParaRPr>
          </a:p>
          <a:p>
            <a:pPr lvl="1"/>
            <a:r>
              <a:rPr lang="da-DK" sz="1800" dirty="0" smtClean="0">
                <a:ea typeface="Verdana" pitchFamily="34" charset="0"/>
                <a:cs typeface="Verdana" pitchFamily="34" charset="0"/>
              </a:rPr>
              <a:t>Der er foretaget en indledende markedsundersøgelse.</a:t>
            </a:r>
          </a:p>
          <a:p>
            <a:pPr lvl="1"/>
            <a:endParaRPr lang="da-DK" sz="1800" dirty="0" smtClean="0">
              <a:ea typeface="Verdana" pitchFamily="34" charset="0"/>
              <a:cs typeface="Verdana" pitchFamily="34" charset="0"/>
            </a:endParaRPr>
          </a:p>
          <a:p>
            <a:pPr lvl="1"/>
            <a:r>
              <a:rPr lang="da-DK" sz="1800" dirty="0" smtClean="0">
                <a:ea typeface="Verdana" pitchFamily="34" charset="0"/>
                <a:cs typeface="Verdana" pitchFamily="34" charset="0"/>
              </a:rPr>
              <a:t>Det kommende køb af systemet følger almindelige procedurer, når det offentlige skal foretage et indkøb. I dette tilfælde er prisen så høj, at det skal i offentligt udbud. </a:t>
            </a:r>
          </a:p>
          <a:p>
            <a:pPr lvl="1"/>
            <a:endParaRPr lang="da-DK" sz="1800" dirty="0" smtClean="0">
              <a:ea typeface="Verdana" pitchFamily="34" charset="0"/>
              <a:cs typeface="Verdana" pitchFamily="34" charset="0"/>
            </a:endParaRPr>
          </a:p>
          <a:p>
            <a:pPr lvl="1"/>
            <a:r>
              <a:rPr lang="da-DK" sz="1800" dirty="0" smtClean="0">
                <a:ea typeface="Verdana" pitchFamily="34" charset="0"/>
                <a:cs typeface="Verdana" pitchFamily="34" charset="0"/>
              </a:rPr>
              <a:t>Systemet skal indeholde både faste og mobile måleenheder (mikrofoner), der kan opstilles på og omkring Flyvestation Skrydstrup. </a:t>
            </a:r>
          </a:p>
          <a:p>
            <a:endParaRPr lang="da-DK" sz="1800" b="1" dirty="0" smtClean="0">
              <a:ea typeface="Verdana" pitchFamily="34" charset="0"/>
              <a:cs typeface="Verdana" pitchFamily="34" charset="0"/>
            </a:endParaRPr>
          </a:p>
          <a:p>
            <a:pPr lvl="1"/>
            <a:r>
              <a:rPr lang="da-DK" sz="1800" b="1" dirty="0" smtClean="0">
                <a:ea typeface="Verdana" pitchFamily="34" charset="0"/>
                <a:cs typeface="Verdana" pitchFamily="34" charset="0"/>
              </a:rPr>
              <a:t>Systemet forventes at blive implementeret 2020.</a:t>
            </a:r>
          </a:p>
        </p:txBody>
      </p:sp>
    </p:spTree>
    <p:extLst>
      <p:ext uri="{BB962C8B-B14F-4D97-AF65-F5344CB8AC3E}">
        <p14:creationId xmlns:p14="http://schemas.microsoft.com/office/powerpoint/2010/main" val="833381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Miljøkonsekvensvurdering</a:t>
            </a:r>
            <a:endParaRPr lang="da-DK" dirty="0"/>
          </a:p>
        </p:txBody>
      </p:sp>
    </p:spTree>
    <p:extLst>
      <p:ext uri="{BB962C8B-B14F-4D97-AF65-F5344CB8AC3E}">
        <p14:creationId xmlns:p14="http://schemas.microsoft.com/office/powerpoint/2010/main" val="1250331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043608" y="404664"/>
            <a:ext cx="7704856" cy="720000"/>
          </a:xfrm>
        </p:spPr>
        <p:txBody>
          <a:bodyPr>
            <a:noAutofit/>
          </a:bodyPr>
          <a:lstStyle/>
          <a:p>
            <a:r>
              <a:rPr lang="da-DK" sz="3600" b="1" dirty="0" smtClean="0"/>
              <a:t>Miljøkonsekvensvurdering - Indhold</a:t>
            </a:r>
            <a:endParaRPr lang="da-DK" sz="3600" b="1" dirty="0"/>
          </a:p>
        </p:txBody>
      </p:sp>
      <p:sp>
        <p:nvSpPr>
          <p:cNvPr id="10" name="Pladsholder til tekst 9"/>
          <p:cNvSpPr>
            <a:spLocks noGrp="1"/>
          </p:cNvSpPr>
          <p:nvPr>
            <p:ph type="body" sz="quarter" idx="13"/>
          </p:nvPr>
        </p:nvSpPr>
        <p:spPr>
          <a:xfrm>
            <a:off x="539552" y="1700808"/>
            <a:ext cx="8159749" cy="4104456"/>
          </a:xfrm>
        </p:spPr>
        <p:txBody>
          <a:bodyPr>
            <a:normAutofit/>
          </a:bodyPr>
          <a:lstStyle/>
          <a:p>
            <a:r>
              <a:rPr lang="da-DK" sz="2000" dirty="0"/>
              <a:t>En beskrivelse af projektet med oplysninger om projektets placering, udformning, dimensioner og andre relevante </a:t>
            </a:r>
            <a:r>
              <a:rPr lang="da-DK" sz="2000" dirty="0" smtClean="0"/>
              <a:t>særkender.</a:t>
            </a:r>
          </a:p>
          <a:p>
            <a:endParaRPr lang="da-DK" sz="2000" dirty="0"/>
          </a:p>
          <a:p>
            <a:r>
              <a:rPr lang="da-DK" sz="2000" dirty="0"/>
              <a:t>E</a:t>
            </a:r>
            <a:r>
              <a:rPr lang="da-DK" sz="2000" dirty="0" smtClean="0"/>
              <a:t>n </a:t>
            </a:r>
            <a:r>
              <a:rPr lang="da-DK" sz="2000" dirty="0"/>
              <a:t>beskrivelse af projektets forventede væsentlige indvirkninger på </a:t>
            </a:r>
            <a:r>
              <a:rPr lang="da-DK" sz="2000" dirty="0" smtClean="0"/>
              <a:t>miljøet.</a:t>
            </a:r>
          </a:p>
          <a:p>
            <a:endParaRPr lang="da-DK" sz="2000" dirty="0"/>
          </a:p>
          <a:p>
            <a:r>
              <a:rPr lang="da-DK" sz="2000" dirty="0"/>
              <a:t>E</a:t>
            </a:r>
            <a:r>
              <a:rPr lang="da-DK" sz="2000" dirty="0" smtClean="0"/>
              <a:t>n </a:t>
            </a:r>
            <a:r>
              <a:rPr lang="da-DK" sz="2000" dirty="0"/>
              <a:t>beskrivelse af projektets særkender eller de foranstaltninger, der påtænkes truffet for at </a:t>
            </a:r>
            <a:r>
              <a:rPr lang="da-DK" sz="2000" b="1" dirty="0"/>
              <a:t>undgå, forebygge eller begrænse og om muligt neutralisere forventede væsentlige skadelige indvirkninger på </a:t>
            </a:r>
            <a:r>
              <a:rPr lang="da-DK" sz="2000" b="1" dirty="0" smtClean="0"/>
              <a:t>miljøet.</a:t>
            </a:r>
          </a:p>
          <a:p>
            <a:pPr marL="0" indent="0">
              <a:buNone/>
            </a:pPr>
            <a:endParaRPr lang="da-DK" sz="2000" b="1" dirty="0" smtClean="0"/>
          </a:p>
        </p:txBody>
      </p:sp>
      <p:sp>
        <p:nvSpPr>
          <p:cNvPr id="7" name="Slide Number Placeholder 6"/>
          <p:cNvSpPr>
            <a:spLocks noGrp="1"/>
          </p:cNvSpPr>
          <p:nvPr>
            <p:ph type="sldNum" sz="quarter" idx="12"/>
          </p:nvPr>
        </p:nvSpPr>
        <p:spPr/>
        <p:txBody>
          <a:bodyPr/>
          <a:lstStyle/>
          <a:p>
            <a:fld id="{24C8C45C-947F-4981-8B3F-4F32E973C901}" type="slidenum">
              <a:rPr lang="da-DK" smtClean="0"/>
              <a:pPr/>
              <a:t>27</a:t>
            </a:fld>
            <a:endParaRPr lang="da-DK" dirty="0"/>
          </a:p>
        </p:txBody>
      </p:sp>
    </p:spTree>
    <p:extLst>
      <p:ext uri="{BB962C8B-B14F-4D97-AF65-F5344CB8AC3E}">
        <p14:creationId xmlns:p14="http://schemas.microsoft.com/office/powerpoint/2010/main" val="1966685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55576" y="476672"/>
            <a:ext cx="8274051" cy="720000"/>
          </a:xfrm>
        </p:spPr>
        <p:txBody>
          <a:bodyPr>
            <a:noAutofit/>
          </a:bodyPr>
          <a:lstStyle/>
          <a:p>
            <a:r>
              <a:rPr lang="da-DK" sz="3600" b="1" dirty="0" smtClean="0"/>
              <a:t>Afgrænsningsrapporten for miljøkonsekvensvurderingen </a:t>
            </a:r>
            <a:endParaRPr lang="da-DK" sz="3600" b="1" dirty="0"/>
          </a:p>
        </p:txBody>
      </p:sp>
      <p:sp>
        <p:nvSpPr>
          <p:cNvPr id="10" name="Pladsholder til tekst 9"/>
          <p:cNvSpPr>
            <a:spLocks noGrp="1"/>
          </p:cNvSpPr>
          <p:nvPr>
            <p:ph type="body" sz="quarter" idx="13"/>
          </p:nvPr>
        </p:nvSpPr>
        <p:spPr>
          <a:xfrm>
            <a:off x="611560" y="1556792"/>
            <a:ext cx="8159749" cy="4991100"/>
          </a:xfrm>
        </p:spPr>
        <p:txBody>
          <a:bodyPr>
            <a:normAutofit fontScale="85000" lnSpcReduction="20000"/>
          </a:bodyPr>
          <a:lstStyle/>
          <a:p>
            <a:r>
              <a:rPr lang="da-DK" sz="2100" dirty="0"/>
              <a:t>Omfang og metoder er blevet fastlagt i </a:t>
            </a:r>
            <a:r>
              <a:rPr lang="da-DK" sz="2100" b="1" dirty="0"/>
              <a:t>afgrænsningsrapporten</a:t>
            </a:r>
            <a:r>
              <a:rPr lang="da-DK" sz="2100" dirty="0"/>
              <a:t>, som har været i offentlig </a:t>
            </a:r>
            <a:r>
              <a:rPr lang="da-DK" sz="2100" dirty="0" smtClean="0"/>
              <a:t>høring og myndighedshøring. Der er modtaget tre offentlige høringssvar, der omfattede følgende problemstillinger: </a:t>
            </a:r>
          </a:p>
          <a:p>
            <a:endParaRPr lang="da-DK" sz="2000" dirty="0"/>
          </a:p>
          <a:p>
            <a:pPr lvl="1"/>
            <a:r>
              <a:rPr lang="da-DK" sz="2100" dirty="0"/>
              <a:t>Støj</a:t>
            </a:r>
          </a:p>
          <a:p>
            <a:pPr lvl="1"/>
            <a:r>
              <a:rPr lang="da-DK" sz="2000" dirty="0" smtClean="0"/>
              <a:t>Luft</a:t>
            </a:r>
          </a:p>
          <a:p>
            <a:pPr lvl="1"/>
            <a:r>
              <a:rPr lang="da-DK" sz="2000" dirty="0" smtClean="0"/>
              <a:t>Materielle goder</a:t>
            </a:r>
          </a:p>
          <a:p>
            <a:pPr lvl="1"/>
            <a:r>
              <a:rPr lang="da-DK" sz="2000" dirty="0" smtClean="0"/>
              <a:t>Landskab</a:t>
            </a:r>
          </a:p>
          <a:p>
            <a:pPr lvl="1"/>
            <a:r>
              <a:rPr lang="da-DK" sz="2000" dirty="0" smtClean="0"/>
              <a:t>Arbejdsmiljø</a:t>
            </a:r>
          </a:p>
          <a:p>
            <a:pPr marL="457200" lvl="1" indent="0">
              <a:buNone/>
            </a:pPr>
            <a:endParaRPr lang="da-DK" sz="1600" b="1" dirty="0" smtClean="0"/>
          </a:p>
          <a:p>
            <a:r>
              <a:rPr lang="da-DK" sz="2100" dirty="0"/>
              <a:t>Haderslev kommune har afgivet et omfattende myndighedssvar  med input </a:t>
            </a:r>
            <a:r>
              <a:rPr lang="da-DK" sz="2100" dirty="0" smtClean="0"/>
              <a:t>på en række områder, </a:t>
            </a:r>
            <a:r>
              <a:rPr lang="da-DK" sz="2100" dirty="0"/>
              <a:t>herunder støj, natur, jord, grundvand, overfladevand, spildevand, luft, klima. </a:t>
            </a:r>
          </a:p>
          <a:p>
            <a:pPr marL="457200" lvl="1" indent="0">
              <a:buNone/>
            </a:pPr>
            <a:endParaRPr lang="da-DK" sz="1600" b="1" dirty="0">
              <a:solidFill>
                <a:prstClr val="black"/>
              </a:solidFill>
            </a:endParaRPr>
          </a:p>
          <a:p>
            <a:pPr marL="400050"/>
            <a:r>
              <a:rPr lang="da-DK" sz="2100" dirty="0"/>
              <a:t>Den endelige afgrænsningsrapport med høringssvarene er </a:t>
            </a:r>
            <a:r>
              <a:rPr lang="da-DK" sz="2100" dirty="0" smtClean="0"/>
              <a:t>tilgængelig: </a:t>
            </a:r>
          </a:p>
          <a:p>
            <a:pPr marL="400050"/>
            <a:endParaRPr lang="da-DK" sz="2100" dirty="0"/>
          </a:p>
          <a:p>
            <a:pPr lvl="1"/>
            <a:r>
              <a:rPr lang="da-DK" sz="2000" dirty="0" smtClean="0">
                <a:solidFill>
                  <a:prstClr val="black"/>
                </a:solidFill>
              </a:rPr>
              <a:t>På </a:t>
            </a:r>
            <a:r>
              <a:rPr lang="da-DK" sz="2000" dirty="0">
                <a:solidFill>
                  <a:prstClr val="black"/>
                </a:solidFill>
              </a:rPr>
              <a:t>Fighter Wing </a:t>
            </a:r>
            <a:r>
              <a:rPr lang="da-DK" sz="2000" dirty="0" smtClean="0">
                <a:solidFill>
                  <a:prstClr val="black"/>
                </a:solidFill>
              </a:rPr>
              <a:t>Skrydstrup’s hjemmeside </a:t>
            </a:r>
            <a:r>
              <a:rPr lang="da-DK" sz="2000" dirty="0">
                <a:solidFill>
                  <a:prstClr val="black"/>
                </a:solidFill>
              </a:rPr>
              <a:t>under fanen ”Støj fra </a:t>
            </a:r>
            <a:r>
              <a:rPr lang="da-DK" sz="2000" dirty="0" smtClean="0">
                <a:solidFill>
                  <a:prstClr val="black"/>
                </a:solidFill>
              </a:rPr>
              <a:t>Flyvestation </a:t>
            </a:r>
            <a:r>
              <a:rPr lang="da-DK" sz="2000" dirty="0">
                <a:solidFill>
                  <a:prstClr val="black"/>
                </a:solidFill>
              </a:rPr>
              <a:t>Skrydstrup</a:t>
            </a:r>
            <a:r>
              <a:rPr lang="da-DK" sz="2000" dirty="0" smtClean="0">
                <a:solidFill>
                  <a:prstClr val="black"/>
                </a:solidFill>
              </a:rPr>
              <a:t>”.</a:t>
            </a:r>
          </a:p>
          <a:p>
            <a:pPr lvl="1"/>
            <a:r>
              <a:rPr lang="da-DK" sz="2000" dirty="0" smtClean="0">
                <a:solidFill>
                  <a:prstClr val="black"/>
                </a:solidFill>
              </a:rPr>
              <a:t>På Forsvarsministeriets Materiel- </a:t>
            </a:r>
            <a:r>
              <a:rPr lang="da-DK" sz="2000" dirty="0">
                <a:solidFill>
                  <a:prstClr val="black"/>
                </a:solidFill>
              </a:rPr>
              <a:t>og </a:t>
            </a:r>
            <a:r>
              <a:rPr lang="da-DK" sz="2000" dirty="0" smtClean="0">
                <a:solidFill>
                  <a:prstClr val="black"/>
                </a:solidFill>
              </a:rPr>
              <a:t>Indkøbsstyrelse’s hjemmeside </a:t>
            </a:r>
            <a:r>
              <a:rPr lang="da-DK" sz="2000" dirty="0">
                <a:solidFill>
                  <a:prstClr val="black"/>
                </a:solidFill>
              </a:rPr>
              <a:t>under fanen ”Nyt Kampfly</a:t>
            </a:r>
            <a:r>
              <a:rPr lang="da-DK" sz="2000" dirty="0" smtClean="0">
                <a:solidFill>
                  <a:prstClr val="black"/>
                </a:solidFill>
              </a:rPr>
              <a:t>”.</a:t>
            </a:r>
            <a:endParaRPr lang="da-DK" sz="2000" dirty="0">
              <a:solidFill>
                <a:prstClr val="black"/>
              </a:solidFill>
            </a:endParaRPr>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24C8C45C-947F-4981-8B3F-4F32E973C901}" type="slidenum">
              <a:rPr lang="da-DK" smtClean="0"/>
              <a:pPr/>
              <a:t>28</a:t>
            </a:fld>
            <a:endParaRPr lang="da-DK" dirty="0"/>
          </a:p>
        </p:txBody>
      </p:sp>
    </p:spTree>
    <p:extLst>
      <p:ext uri="{BB962C8B-B14F-4D97-AF65-F5344CB8AC3E}">
        <p14:creationId xmlns:p14="http://schemas.microsoft.com/office/powerpoint/2010/main" val="606927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boks 11"/>
          <p:cNvSpPr txBox="1"/>
          <p:nvPr/>
        </p:nvSpPr>
        <p:spPr>
          <a:xfrm>
            <a:off x="899592" y="476672"/>
            <a:ext cx="7344816" cy="5447645"/>
          </a:xfrm>
          <a:prstGeom prst="rect">
            <a:avLst/>
          </a:prstGeom>
          <a:noFill/>
        </p:spPr>
        <p:txBody>
          <a:bodyPr wrap="square" rtlCol="0">
            <a:spAutoFit/>
          </a:bodyPr>
          <a:lstStyle/>
          <a:p>
            <a:r>
              <a:rPr lang="da-DK" sz="2000" b="1" dirty="0" smtClean="0"/>
              <a:t>Uddrag offentligt høringsvar støj </a:t>
            </a:r>
          </a:p>
          <a:p>
            <a:r>
              <a:rPr lang="da-DK" sz="1600" i="1" dirty="0" smtClean="0"/>
              <a:t>Bjergvangs </a:t>
            </a:r>
            <a:r>
              <a:rPr lang="da-DK" sz="1600" i="1" dirty="0"/>
              <a:t>grundejerforening </a:t>
            </a:r>
            <a:r>
              <a:rPr lang="da-DK" sz="1600" i="1" dirty="0" smtClean="0"/>
              <a:t> ønsker specifik støjrapport </a:t>
            </a:r>
            <a:r>
              <a:rPr lang="da-DK" sz="1600" i="1" dirty="0"/>
              <a:t>vedrørende driftsfasen for F-35 kampfly for den sydvestlige del af Skrydstrup by, Bjergvang og Møllebakken som er meget belastet af flystøj fra F-16</a:t>
            </a:r>
            <a:r>
              <a:rPr lang="da-DK" sz="1600" i="1" dirty="0" smtClean="0"/>
              <a:t>.</a:t>
            </a:r>
          </a:p>
          <a:p>
            <a:pPr lvl="1"/>
            <a:r>
              <a:rPr lang="da-DK" dirty="0" smtClean="0"/>
              <a:t>Der </a:t>
            </a:r>
            <a:r>
              <a:rPr lang="da-DK" dirty="0"/>
              <a:t>vil blive fremlagt en </a:t>
            </a:r>
            <a:r>
              <a:rPr lang="da-DK" dirty="0" smtClean="0"/>
              <a:t>støjrapport</a:t>
            </a:r>
            <a:r>
              <a:rPr lang="da-DK" dirty="0"/>
              <a:t>, der vil indeholde støjzoner opdelt efter intervaller i dB belastning, hvor de enkelte boligers placering vil fremgå. </a:t>
            </a:r>
          </a:p>
          <a:p>
            <a:endParaRPr lang="da-DK" dirty="0" smtClean="0"/>
          </a:p>
          <a:p>
            <a:r>
              <a:rPr lang="da-DK" sz="1600" i="1" dirty="0" smtClean="0"/>
              <a:t>Den </a:t>
            </a:r>
            <a:r>
              <a:rPr lang="da-DK" sz="1600" i="1" dirty="0"/>
              <a:t>nuværende støj føles meget generende. Der er 90-98 dB, når flyene letter. </a:t>
            </a:r>
            <a:endParaRPr lang="da-DK" sz="1600" i="1" dirty="0" smtClean="0"/>
          </a:p>
          <a:p>
            <a:pPr lvl="1"/>
            <a:r>
              <a:rPr lang="da-DK" dirty="0"/>
              <a:t>Den fremtidige flystøj vil blive vurderet i forbindelse med resultatet af flystøjsberegninger for </a:t>
            </a:r>
            <a:r>
              <a:rPr lang="da-DK" dirty="0" smtClean="0"/>
              <a:t>F-35.</a:t>
            </a:r>
            <a:endParaRPr lang="da-DK" dirty="0"/>
          </a:p>
          <a:p>
            <a:endParaRPr lang="da-DK" dirty="0"/>
          </a:p>
          <a:p>
            <a:r>
              <a:rPr lang="da-DK" sz="1600" i="1" dirty="0"/>
              <a:t>Når flyene står og varmer op og der rangeres rundt er der en del støj mellem 55-75 </a:t>
            </a:r>
            <a:r>
              <a:rPr lang="da-DK" sz="1600" i="1" dirty="0" smtClean="0"/>
              <a:t>dB. </a:t>
            </a:r>
            <a:endParaRPr lang="da-DK" sz="1600" i="1" dirty="0"/>
          </a:p>
          <a:p>
            <a:pPr lvl="1"/>
            <a:r>
              <a:rPr lang="da-DK" dirty="0"/>
              <a:t>Den fremtidige terminalstøj vil blive vurderet i forbindelse med resultatet af terminalstøjsberegninger for F-35.</a:t>
            </a:r>
            <a:endParaRPr lang="da-DK" dirty="0" smtClean="0"/>
          </a:p>
          <a:p>
            <a:endParaRPr lang="da-DK" dirty="0" smtClean="0"/>
          </a:p>
          <a:p>
            <a:r>
              <a:rPr lang="da-DK" sz="1600" i="1" dirty="0" smtClean="0"/>
              <a:t>Redningshelikopteren </a:t>
            </a:r>
            <a:r>
              <a:rPr lang="da-DK" sz="1600" i="1" dirty="0"/>
              <a:t>larmer </a:t>
            </a:r>
            <a:r>
              <a:rPr lang="da-DK" sz="1600" i="1" dirty="0" smtClean="0"/>
              <a:t>temmelig </a:t>
            </a:r>
            <a:r>
              <a:rPr lang="da-DK" sz="1600" i="1" dirty="0"/>
              <a:t>meget, og når den nærmer sig kan man mærke vibrationer. </a:t>
            </a:r>
          </a:p>
          <a:p>
            <a:pPr lvl="1"/>
            <a:r>
              <a:rPr lang="da-DK" dirty="0"/>
              <a:t>Støjen fra helikopteren medtages i flystøjsberegningerne</a:t>
            </a:r>
          </a:p>
          <a:p>
            <a:endParaRPr lang="da-DK" dirty="0"/>
          </a:p>
        </p:txBody>
      </p:sp>
    </p:spTree>
    <p:extLst>
      <p:ext uri="{BB962C8B-B14F-4D97-AF65-F5344CB8AC3E}">
        <p14:creationId xmlns:p14="http://schemas.microsoft.com/office/powerpoint/2010/main" val="838681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Autofit/>
          </a:bodyPr>
          <a:lstStyle/>
          <a:p>
            <a:r>
              <a:rPr lang="da-DK" sz="3600" b="1" dirty="0" smtClean="0"/>
              <a:t>Hovedbudskaber</a:t>
            </a:r>
            <a:endParaRPr lang="da-DK" sz="3600" b="1" dirty="0"/>
          </a:p>
        </p:txBody>
      </p:sp>
      <p:sp>
        <p:nvSpPr>
          <p:cNvPr id="3" name="Pladsholder til indhold 2"/>
          <p:cNvSpPr>
            <a:spLocks noGrp="1"/>
          </p:cNvSpPr>
          <p:nvPr>
            <p:ph idx="1"/>
          </p:nvPr>
        </p:nvSpPr>
        <p:spPr>
          <a:xfrm>
            <a:off x="446856" y="1052736"/>
            <a:ext cx="8229600" cy="5256584"/>
          </a:xfrm>
        </p:spPr>
        <p:txBody>
          <a:bodyPr>
            <a:noAutofit/>
          </a:bodyPr>
          <a:lstStyle/>
          <a:p>
            <a:r>
              <a:rPr lang="da-DK" sz="2000" dirty="0" smtClean="0"/>
              <a:t>Flystøjsberegninger</a:t>
            </a:r>
          </a:p>
          <a:p>
            <a:pPr lvl="1"/>
            <a:r>
              <a:rPr lang="da-DK" sz="2000" dirty="0" smtClean="0"/>
              <a:t>Forsvarsministeriet arbejder fortsat på at kunne præsentere de endelige flystøjsberegninger og kompensationsmodellen</a:t>
            </a:r>
          </a:p>
          <a:p>
            <a:pPr lvl="1"/>
            <a:r>
              <a:rPr lang="da-DK" sz="2000" dirty="0" smtClean="0"/>
              <a:t>Dato for nyt borgermøde vil blive meddelt i starten af 2019</a:t>
            </a:r>
          </a:p>
          <a:p>
            <a:pPr lvl="1"/>
            <a:endParaRPr lang="da-DK" sz="2000" dirty="0" smtClean="0"/>
          </a:p>
          <a:p>
            <a:r>
              <a:rPr lang="da-DK" sz="2000" dirty="0" smtClean="0"/>
              <a:t>Demonstrationsflyvningen </a:t>
            </a:r>
          </a:p>
          <a:p>
            <a:pPr lvl="1"/>
            <a:r>
              <a:rPr lang="da-DK" sz="2000" dirty="0" smtClean="0"/>
              <a:t>Gennemføres forventeligt i uge 21 i 2019. </a:t>
            </a:r>
          </a:p>
          <a:p>
            <a:pPr lvl="1"/>
            <a:r>
              <a:rPr lang="da-DK" sz="2000" dirty="0" smtClean="0"/>
              <a:t>I vil kunne læse mere information på </a:t>
            </a:r>
            <a:r>
              <a:rPr lang="da-DK" sz="2000" dirty="0" smtClean="0">
                <a:hlinkClick r:id="rId2"/>
              </a:rPr>
              <a:t>www.F-35iluften.dk</a:t>
            </a:r>
            <a:r>
              <a:rPr lang="da-DK" sz="2000" dirty="0" smtClean="0"/>
              <a:t> </a:t>
            </a:r>
          </a:p>
          <a:p>
            <a:pPr lvl="1"/>
            <a:r>
              <a:rPr lang="da-DK" sz="2000" dirty="0" err="1" smtClean="0"/>
              <a:t>Kampflyprogrammet</a:t>
            </a:r>
            <a:r>
              <a:rPr lang="da-DK" sz="2000" dirty="0" smtClean="0"/>
              <a:t> afholder orienteringsmøde om demonstrationsflyvningen den  30. januar 2019 på Flyvestation Skrydstrup. </a:t>
            </a:r>
          </a:p>
          <a:p>
            <a:endParaRPr lang="da-DK" sz="2000" dirty="0" smtClean="0"/>
          </a:p>
          <a:p>
            <a:r>
              <a:rPr lang="da-DK" sz="2000" dirty="0" smtClean="0"/>
              <a:t>Miljøkonsekvensvurdering</a:t>
            </a:r>
          </a:p>
          <a:p>
            <a:pPr lvl="1"/>
            <a:r>
              <a:rPr lang="da-DK" sz="2000" dirty="0"/>
              <a:t>Høring af afgrænsningsrapporten </a:t>
            </a:r>
            <a:r>
              <a:rPr lang="da-DK" sz="2000" dirty="0" smtClean="0"/>
              <a:t>gennemført (4 svar modtaget)</a:t>
            </a:r>
          </a:p>
          <a:p>
            <a:pPr lvl="1"/>
            <a:r>
              <a:rPr lang="da-DK" sz="2000" dirty="0" smtClean="0"/>
              <a:t>Der </a:t>
            </a:r>
            <a:r>
              <a:rPr lang="da-DK" sz="2000" dirty="0"/>
              <a:t>arbejdes aktuelt på </a:t>
            </a:r>
            <a:r>
              <a:rPr lang="da-DK" sz="2000" dirty="0" smtClean="0"/>
              <a:t>miljøkonsekvensvurderingen, hvor der i sommeren 2019 gennemføres en offentlig høring.  </a:t>
            </a:r>
            <a:endParaRPr lang="da-DK" sz="2000" dirty="0"/>
          </a:p>
        </p:txBody>
      </p:sp>
    </p:spTree>
    <p:extLst>
      <p:ext uri="{BB962C8B-B14F-4D97-AF65-F5344CB8AC3E}">
        <p14:creationId xmlns:p14="http://schemas.microsoft.com/office/powerpoint/2010/main" val="2387002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boks 11"/>
          <p:cNvSpPr txBox="1"/>
          <p:nvPr/>
        </p:nvSpPr>
        <p:spPr>
          <a:xfrm>
            <a:off x="827584" y="485183"/>
            <a:ext cx="7344816" cy="5509200"/>
          </a:xfrm>
          <a:prstGeom prst="rect">
            <a:avLst/>
          </a:prstGeom>
          <a:noFill/>
        </p:spPr>
        <p:txBody>
          <a:bodyPr wrap="square" rtlCol="0">
            <a:spAutoFit/>
          </a:bodyPr>
          <a:lstStyle/>
          <a:p>
            <a:r>
              <a:rPr lang="da-DK" sz="2000" b="1" dirty="0" smtClean="0"/>
              <a:t>Uddrag offentligt høringsvar luft </a:t>
            </a:r>
          </a:p>
          <a:p>
            <a:r>
              <a:rPr lang="da-DK" sz="1600" i="1" dirty="0"/>
              <a:t>Nabo mener, at der i perioder opleves meget generende lugt af flybrændstof, når flyene varmer op og der afprøves motorer. </a:t>
            </a:r>
            <a:endParaRPr lang="da-DK" sz="1600" i="1" dirty="0" smtClean="0"/>
          </a:p>
          <a:p>
            <a:pPr lvl="1"/>
            <a:r>
              <a:rPr lang="da-DK" dirty="0" smtClean="0"/>
              <a:t>Dette </a:t>
            </a:r>
            <a:r>
              <a:rPr lang="da-DK" dirty="0"/>
              <a:t>vurderes i miljøkonsekvensvurderingens afsnit om luftforurening. </a:t>
            </a:r>
            <a:endParaRPr lang="da-DK" dirty="0" smtClean="0"/>
          </a:p>
          <a:p>
            <a:pPr lvl="1"/>
            <a:endParaRPr lang="da-DK" sz="1600" i="1" dirty="0" smtClean="0"/>
          </a:p>
          <a:p>
            <a:pPr lvl="0"/>
            <a:r>
              <a:rPr lang="da-DK" sz="2000" b="1" dirty="0" smtClean="0">
                <a:solidFill>
                  <a:prstClr val="black"/>
                </a:solidFill>
              </a:rPr>
              <a:t>Uddrag offentligt høringssvar materielle goder </a:t>
            </a:r>
            <a:endParaRPr lang="da-DK" sz="2000" b="1" dirty="0">
              <a:solidFill>
                <a:prstClr val="black"/>
              </a:solidFill>
            </a:endParaRPr>
          </a:p>
          <a:p>
            <a:pPr lvl="0"/>
            <a:r>
              <a:rPr lang="da-DK" sz="1600" i="1" dirty="0"/>
              <a:t>Bjergvangs Grundejerforening mener, at der skal laves en konkret vurdering af boligmarkedet af området Bjergvang og </a:t>
            </a:r>
            <a:r>
              <a:rPr lang="da-DK" sz="1600" i="1" dirty="0" smtClean="0"/>
              <a:t>Møllebakken og  </a:t>
            </a:r>
            <a:r>
              <a:rPr lang="da-DK" sz="1600" i="1" dirty="0"/>
              <a:t>de økonomiske konsekvenser for boligejerne</a:t>
            </a:r>
            <a:r>
              <a:rPr lang="da-DK" sz="1600" i="1" dirty="0" smtClean="0"/>
              <a:t>.</a:t>
            </a:r>
          </a:p>
          <a:p>
            <a:pPr lvl="1"/>
            <a:r>
              <a:rPr lang="da-DK" dirty="0"/>
              <a:t>I miljøkonsekvensvurderingen indgår en vurdering af boligmarkedet på baggrund af generelle parametre f.eks. boliger indenfor en bestemt støjzone. Vurderingen udføres ikke for enkeltboliger. </a:t>
            </a:r>
            <a:endParaRPr lang="da-DK" dirty="0" smtClean="0"/>
          </a:p>
          <a:p>
            <a:pPr lvl="1"/>
            <a:endParaRPr lang="da-DK" dirty="0"/>
          </a:p>
          <a:p>
            <a:r>
              <a:rPr lang="da-DK" sz="1600" i="1" dirty="0"/>
              <a:t>Der opleves meget larmende overflyvninger i lav højde af små træningsfly og F-16. Ved disse overflyvninger bliver køerne bange og begynder at løbe rundt.</a:t>
            </a:r>
            <a:r>
              <a:rPr lang="da-DK" i="1" dirty="0"/>
              <a:t> </a:t>
            </a:r>
            <a:endParaRPr lang="da-DK" i="1" dirty="0" smtClean="0"/>
          </a:p>
          <a:p>
            <a:pPr lvl="1"/>
            <a:r>
              <a:rPr lang="da-DK" dirty="0"/>
              <a:t>I miljøkonsekvensvurderingen indgår ligeledes en undersøgelse af påvirkning fra støj på produktionshusdyr, som udarbejdes af Aarhus Universitet. Undersøgelsen er baseret på eksisterende litteratur på området. </a:t>
            </a:r>
          </a:p>
          <a:p>
            <a:endParaRPr lang="da-DK" dirty="0"/>
          </a:p>
        </p:txBody>
      </p:sp>
    </p:spTree>
    <p:extLst>
      <p:ext uri="{BB962C8B-B14F-4D97-AF65-F5344CB8AC3E}">
        <p14:creationId xmlns:p14="http://schemas.microsoft.com/office/powerpoint/2010/main" val="2741765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boks 11"/>
          <p:cNvSpPr txBox="1"/>
          <p:nvPr/>
        </p:nvSpPr>
        <p:spPr>
          <a:xfrm>
            <a:off x="827584" y="485183"/>
            <a:ext cx="7344816" cy="4001095"/>
          </a:xfrm>
          <a:prstGeom prst="rect">
            <a:avLst/>
          </a:prstGeom>
          <a:noFill/>
        </p:spPr>
        <p:txBody>
          <a:bodyPr wrap="square" rtlCol="0">
            <a:spAutoFit/>
          </a:bodyPr>
          <a:lstStyle/>
          <a:p>
            <a:r>
              <a:rPr lang="da-DK" sz="2000" b="1" dirty="0" smtClean="0"/>
              <a:t>Uddrag offentligt høringsvar landskab </a:t>
            </a:r>
          </a:p>
          <a:p>
            <a:r>
              <a:rPr lang="da-DK" sz="1600" i="1" dirty="0" smtClean="0"/>
              <a:t>Nabo </a:t>
            </a:r>
            <a:r>
              <a:rPr lang="da-DK" sz="1600" i="1" dirty="0"/>
              <a:t>mener, at det er meget beklageligt, at man har fældet de fleste af træerne på flyvestationen. </a:t>
            </a:r>
            <a:endParaRPr lang="da-DK" sz="1600" i="1" dirty="0" smtClean="0"/>
          </a:p>
          <a:p>
            <a:pPr lvl="1"/>
            <a:r>
              <a:rPr lang="da-DK" dirty="0"/>
              <a:t>Træerne er fældet af hensyn til flysikkerheden. Retablering af beplantning vil skulle ske udenfor hegnet på privat grund af hensyn til flysikkerheden. </a:t>
            </a:r>
            <a:endParaRPr lang="da-DK" i="1" dirty="0" smtClean="0"/>
          </a:p>
          <a:p>
            <a:pPr lvl="0"/>
            <a:endParaRPr lang="da-DK" sz="2000" b="1" dirty="0" smtClean="0">
              <a:solidFill>
                <a:prstClr val="black"/>
              </a:solidFill>
            </a:endParaRPr>
          </a:p>
          <a:p>
            <a:pPr lvl="0"/>
            <a:r>
              <a:rPr lang="da-DK" sz="2000" b="1" dirty="0" smtClean="0">
                <a:solidFill>
                  <a:prstClr val="black"/>
                </a:solidFill>
              </a:rPr>
              <a:t>Uddrag offentligt høringssvar arbejdsmiljø (ikke emne i afgrænsningsrapporten) </a:t>
            </a:r>
            <a:endParaRPr lang="da-DK" sz="2000" b="1" dirty="0">
              <a:solidFill>
                <a:prstClr val="black"/>
              </a:solidFill>
            </a:endParaRPr>
          </a:p>
          <a:p>
            <a:r>
              <a:rPr lang="da-DK" sz="1600" i="1" dirty="0"/>
              <a:t>Nabo er meget bekymret for arbejdsmiljøet for dem selv og deres 3 medarbejdere. </a:t>
            </a:r>
            <a:endParaRPr lang="da-DK" sz="1600" i="1" dirty="0" smtClean="0"/>
          </a:p>
          <a:p>
            <a:pPr lvl="1"/>
            <a:r>
              <a:rPr lang="da-DK" dirty="0"/>
              <a:t>Arbejdsmiljø vurderes ikke særskilt i miljøkonsekvensvurderingen.</a:t>
            </a:r>
          </a:p>
          <a:p>
            <a:pPr lvl="1"/>
            <a:r>
              <a:rPr lang="da-DK" dirty="0"/>
              <a:t>Arbejdsmiljølovgivningen opererer med en støjgrænse på støjbelastning (</a:t>
            </a:r>
            <a:r>
              <a:rPr lang="da-DK" dirty="0" err="1"/>
              <a:t>LAeq</a:t>
            </a:r>
            <a:r>
              <a:rPr lang="da-DK" dirty="0"/>
              <a:t>) på 85 dB middelstøj over en 8 timers arbejdsdag</a:t>
            </a:r>
          </a:p>
          <a:p>
            <a:endParaRPr lang="da-DK" dirty="0"/>
          </a:p>
        </p:txBody>
      </p:sp>
    </p:spTree>
    <p:extLst>
      <p:ext uri="{BB962C8B-B14F-4D97-AF65-F5344CB8AC3E}">
        <p14:creationId xmlns:p14="http://schemas.microsoft.com/office/powerpoint/2010/main" val="2719808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4C8C45C-947F-4981-8B3F-4F32E973C901}" type="slidenum">
              <a:rPr lang="da-DK" smtClean="0"/>
              <a:pPr/>
              <a:t>32</a:t>
            </a:fld>
            <a:endParaRPr lang="da-DK" dirty="0"/>
          </a:p>
        </p:txBody>
      </p:sp>
      <p:sp>
        <p:nvSpPr>
          <p:cNvPr id="15" name="Rektangel 14"/>
          <p:cNvSpPr/>
          <p:nvPr/>
        </p:nvSpPr>
        <p:spPr>
          <a:xfrm>
            <a:off x="417368" y="-50537"/>
            <a:ext cx="8726632" cy="1200329"/>
          </a:xfrm>
          <a:prstGeom prst="rect">
            <a:avLst/>
          </a:prstGeom>
        </p:spPr>
        <p:txBody>
          <a:bodyPr wrap="square">
            <a:spAutoFit/>
          </a:bodyPr>
          <a:lstStyle/>
          <a:p>
            <a:r>
              <a:rPr lang="da-DK" sz="3600" b="1" dirty="0" smtClean="0">
                <a:solidFill>
                  <a:srgbClr val="000000"/>
                </a:solidFill>
                <a:ea typeface="+mj-ea"/>
                <a:cs typeface="+mj-cs"/>
              </a:rPr>
              <a:t>Miljøkonsekvensvurdering – Afgrænsning efter endt høring</a:t>
            </a:r>
            <a:endParaRPr lang="da-DK" sz="3600" dirty="0"/>
          </a:p>
        </p:txBody>
      </p:sp>
      <p:graphicFrame>
        <p:nvGraphicFramePr>
          <p:cNvPr id="4" name="Tabel 3"/>
          <p:cNvGraphicFramePr>
            <a:graphicFrameLocks noGrp="1"/>
          </p:cNvGraphicFramePr>
          <p:nvPr>
            <p:extLst>
              <p:ext uri="{D42A27DB-BD31-4B8C-83A1-F6EECF244321}">
                <p14:modId xmlns:p14="http://schemas.microsoft.com/office/powerpoint/2010/main" val="2457626054"/>
              </p:ext>
            </p:extLst>
          </p:nvPr>
        </p:nvGraphicFramePr>
        <p:xfrm>
          <a:off x="401783" y="1192920"/>
          <a:ext cx="7938654" cy="5623071"/>
        </p:xfrm>
        <a:graphic>
          <a:graphicData uri="http://schemas.openxmlformats.org/drawingml/2006/table">
            <a:tbl>
              <a:tblPr firstRow="1" firstCol="1" bandRow="1">
                <a:tableStyleId>{5C22544A-7EE6-4342-B048-85BDC9FD1C3A}</a:tableStyleId>
              </a:tblPr>
              <a:tblGrid>
                <a:gridCol w="1020989"/>
                <a:gridCol w="1901093"/>
                <a:gridCol w="2125176"/>
                <a:gridCol w="2891396"/>
              </a:tblGrid>
              <a:tr h="206927">
                <a:tc>
                  <a:txBody>
                    <a:bodyPr/>
                    <a:lstStyle/>
                    <a:p>
                      <a:pPr algn="l">
                        <a:lnSpc>
                          <a:spcPts val="1350"/>
                        </a:lnSpc>
                        <a:spcAft>
                          <a:spcPts val="0"/>
                        </a:spcAft>
                      </a:pPr>
                      <a:r>
                        <a:rPr lang="da-DK" sz="1100" dirty="0">
                          <a:effectLst/>
                        </a:rPr>
                        <a:t>Miljøfaktorer</a:t>
                      </a:r>
                      <a:endParaRPr lang="da-DK" sz="1100" dirty="0">
                        <a:effectLst/>
                        <a:latin typeface="Calibri"/>
                        <a:ea typeface="Calibri"/>
                        <a:cs typeface="Times New Roman"/>
                      </a:endParaRPr>
                    </a:p>
                  </a:txBody>
                  <a:tcPr marL="41617" marR="41617" marT="0" marB="0"/>
                </a:tc>
                <a:tc>
                  <a:txBody>
                    <a:bodyPr/>
                    <a:lstStyle/>
                    <a:p>
                      <a:pPr algn="l">
                        <a:lnSpc>
                          <a:spcPts val="1350"/>
                        </a:lnSpc>
                        <a:spcAft>
                          <a:spcPts val="0"/>
                        </a:spcAft>
                      </a:pPr>
                      <a:r>
                        <a:rPr lang="da-DK" sz="1100" dirty="0">
                          <a:effectLst/>
                        </a:rPr>
                        <a:t>Problemafgrænsning/fokus</a:t>
                      </a:r>
                      <a:endParaRPr lang="da-DK" sz="1100" dirty="0">
                        <a:effectLst/>
                        <a:latin typeface="Calibri"/>
                        <a:ea typeface="Calibri"/>
                        <a:cs typeface="Times New Roman"/>
                      </a:endParaRPr>
                    </a:p>
                  </a:txBody>
                  <a:tcPr marL="41617" marR="41617" marT="0" marB="0"/>
                </a:tc>
                <a:tc>
                  <a:txBody>
                    <a:bodyPr/>
                    <a:lstStyle/>
                    <a:p>
                      <a:pPr algn="l">
                        <a:lnSpc>
                          <a:spcPts val="1350"/>
                        </a:lnSpc>
                        <a:spcAft>
                          <a:spcPts val="0"/>
                        </a:spcAft>
                      </a:pPr>
                      <a:r>
                        <a:rPr lang="da-DK" sz="1100" dirty="0">
                          <a:effectLst/>
                        </a:rPr>
                        <a:t>Metode</a:t>
                      </a:r>
                      <a:endParaRPr lang="da-DK" sz="1100" dirty="0">
                        <a:effectLst/>
                        <a:latin typeface="Calibri"/>
                        <a:ea typeface="Calibri"/>
                        <a:cs typeface="Times New Roman"/>
                      </a:endParaRPr>
                    </a:p>
                  </a:txBody>
                  <a:tcPr marL="41617" marR="41617" marT="0" marB="0"/>
                </a:tc>
                <a:tc>
                  <a:txBody>
                    <a:bodyPr/>
                    <a:lstStyle/>
                    <a:p>
                      <a:pPr algn="l">
                        <a:lnSpc>
                          <a:spcPts val="1350"/>
                        </a:lnSpc>
                        <a:spcAft>
                          <a:spcPts val="0"/>
                        </a:spcAft>
                      </a:pPr>
                      <a:r>
                        <a:rPr lang="da-DK" sz="1100" dirty="0">
                          <a:effectLst/>
                        </a:rPr>
                        <a:t>Datagrundlag</a:t>
                      </a:r>
                      <a:endParaRPr lang="da-DK" sz="1100" dirty="0">
                        <a:effectLst/>
                        <a:latin typeface="Calibri"/>
                        <a:ea typeface="Calibri"/>
                        <a:cs typeface="Times New Roman"/>
                      </a:endParaRPr>
                    </a:p>
                  </a:txBody>
                  <a:tcPr marL="41617" marR="41617" marT="0" marB="0"/>
                </a:tc>
              </a:tr>
              <a:tr h="755263">
                <a:tc>
                  <a:txBody>
                    <a:bodyPr/>
                    <a:lstStyle/>
                    <a:p>
                      <a:pPr algn="l">
                        <a:lnSpc>
                          <a:spcPts val="1350"/>
                        </a:lnSpc>
                        <a:spcAft>
                          <a:spcPts val="0"/>
                        </a:spcAft>
                      </a:pPr>
                      <a:r>
                        <a:rPr lang="da-DK" sz="1100" dirty="0">
                          <a:effectLst/>
                        </a:rPr>
                        <a:t>Befolkning og menneskers sundhed</a:t>
                      </a:r>
                      <a:endParaRPr lang="da-DK" sz="1100" dirty="0">
                        <a:effectLst/>
                        <a:latin typeface="Calibri"/>
                        <a:ea typeface="Calibri"/>
                        <a:cs typeface="Times New Roman"/>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Støjpåvirkning fra kampfly (flystøj samt terminalstøj)</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smtClean="0">
                          <a:effectLst/>
                        </a:rPr>
                        <a:t>Generelle </a:t>
                      </a:r>
                      <a:r>
                        <a:rPr lang="da-DK" sz="1100" dirty="0">
                          <a:effectLst/>
                        </a:rPr>
                        <a:t>støjgener fra anlægstrafik</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Støjberegning for kampfly for flystøj samt terminalstøj </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Beskrivelse af støj fra tung transport</a:t>
                      </a:r>
                    </a:p>
                    <a:p>
                      <a:pPr marL="171450" lvl="0" indent="-171450" algn="l" defTabSz="685800" rtl="0" eaLnBrk="1" latinLnBrk="0" hangingPunct="1">
                        <a:lnSpc>
                          <a:spcPts val="1350"/>
                        </a:lnSpc>
                        <a:spcAft>
                          <a:spcPts val="0"/>
                        </a:spcAft>
                        <a:buClr>
                          <a:srgbClr val="F04E23"/>
                        </a:buClr>
                        <a:buSzPts val="1200"/>
                        <a:buFont typeface="Arial" panose="020B0604020202020204" pitchFamily="34" charset="0"/>
                        <a:buChar char="•"/>
                        <a:tabLst>
                          <a:tab pos="269875" algn="l"/>
                        </a:tabLst>
                      </a:pPr>
                      <a:r>
                        <a:rPr lang="da-DK" sz="1100" kern="1200" dirty="0" smtClean="0">
                          <a:solidFill>
                            <a:schemeClr val="dk1"/>
                          </a:solidFill>
                          <a:effectLst/>
                          <a:latin typeface="+mn-lt"/>
                          <a:ea typeface="+mn-ea"/>
                          <a:cs typeface="+mn-cs"/>
                        </a:rPr>
                        <a:t>Analyse omkring </a:t>
                      </a:r>
                      <a:r>
                        <a:rPr lang="da-DK" sz="1100" kern="1200" dirty="0">
                          <a:solidFill>
                            <a:schemeClr val="dk1"/>
                          </a:solidFill>
                          <a:effectLst/>
                          <a:latin typeface="+mn-lt"/>
                          <a:ea typeface="+mn-ea"/>
                          <a:cs typeface="+mn-cs"/>
                        </a:rPr>
                        <a:t>støjpåvirkning </a:t>
                      </a:r>
                      <a:r>
                        <a:rPr lang="da-DK" sz="1100" kern="1200" dirty="0" smtClean="0">
                          <a:solidFill>
                            <a:schemeClr val="dk1"/>
                          </a:solidFill>
                          <a:effectLst/>
                          <a:latin typeface="+mn-lt"/>
                          <a:ea typeface="+mn-ea"/>
                          <a:cs typeface="+mn-cs"/>
                        </a:rPr>
                        <a:t>af </a:t>
                      </a:r>
                      <a:r>
                        <a:rPr lang="da-DK" sz="1100" kern="1200" dirty="0">
                          <a:solidFill>
                            <a:schemeClr val="dk1"/>
                          </a:solidFill>
                          <a:effectLst/>
                          <a:latin typeface="+mn-lt"/>
                          <a:ea typeface="+mn-ea"/>
                          <a:cs typeface="+mn-cs"/>
                        </a:rPr>
                        <a:t>børn</a:t>
                      </a: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Datablade og </a:t>
                      </a:r>
                      <a:r>
                        <a:rPr lang="da-DK" sz="1100" dirty="0" smtClean="0">
                          <a:effectLst/>
                        </a:rPr>
                        <a:t>støjberegning</a:t>
                      </a:r>
                    </a:p>
                    <a:p>
                      <a:pPr marL="0" lvl="0" indent="0" algn="l">
                        <a:lnSpc>
                          <a:spcPts val="1350"/>
                        </a:lnSpc>
                        <a:spcAft>
                          <a:spcPts val="0"/>
                        </a:spcAft>
                        <a:buClr>
                          <a:srgbClr val="F04E23"/>
                        </a:buClr>
                        <a:buSzPts val="1200"/>
                        <a:buFont typeface="Arial" panose="020B0604020202020204" pitchFamily="34" charset="0"/>
                        <a:buNone/>
                        <a:tabLst>
                          <a:tab pos="269875" algn="l"/>
                        </a:tabLst>
                      </a:pPr>
                      <a:endParaRPr lang="da-DK" sz="1100" dirty="0" smtClean="0">
                        <a:effectLst/>
                      </a:endParaRPr>
                    </a:p>
                    <a:p>
                      <a:pPr marL="0" lvl="0" indent="0" algn="l">
                        <a:lnSpc>
                          <a:spcPts val="1350"/>
                        </a:lnSpc>
                        <a:spcAft>
                          <a:spcPts val="0"/>
                        </a:spcAft>
                        <a:buClr>
                          <a:srgbClr val="F04E23"/>
                        </a:buClr>
                        <a:buSzPts val="1200"/>
                        <a:buFont typeface="Arial" panose="020B0604020202020204" pitchFamily="34" charset="0"/>
                        <a:buNone/>
                        <a:tabLst>
                          <a:tab pos="269875" algn="l"/>
                        </a:tabLst>
                      </a:pPr>
                      <a:endParaRPr lang="da-DK" sz="1100" dirty="0" smtClean="0">
                        <a:effectLst/>
                      </a:endParaRP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smtClean="0">
                          <a:effectLst/>
                        </a:rPr>
                        <a:t>Eksisterende </a:t>
                      </a:r>
                      <a:r>
                        <a:rPr lang="da-DK" sz="1100" dirty="0">
                          <a:effectLst/>
                        </a:rPr>
                        <a:t>viden om påvirkning af støj på </a:t>
                      </a:r>
                      <a:r>
                        <a:rPr lang="da-DK" sz="1100" dirty="0" smtClean="0">
                          <a:effectLst/>
                        </a:rPr>
                        <a:t>børn</a:t>
                      </a:r>
                      <a:endParaRPr lang="da-DK" sz="1100" dirty="0">
                        <a:effectLst/>
                      </a:endParaRPr>
                    </a:p>
                  </a:txBody>
                  <a:tcPr marL="41617" marR="41617" marT="0" marB="0"/>
                </a:tc>
              </a:tr>
              <a:tr h="755263">
                <a:tc>
                  <a:txBody>
                    <a:bodyPr/>
                    <a:lstStyle/>
                    <a:p>
                      <a:pPr algn="l">
                        <a:lnSpc>
                          <a:spcPts val="1350"/>
                        </a:lnSpc>
                        <a:spcAft>
                          <a:spcPts val="0"/>
                        </a:spcAft>
                      </a:pPr>
                      <a:r>
                        <a:rPr lang="da-DK" sz="1100" dirty="0">
                          <a:effectLst/>
                        </a:rPr>
                        <a:t>Biologisk mangfoldighed, flora og fauna</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Påvirkning af </a:t>
                      </a:r>
                      <a:r>
                        <a:rPr lang="da-DK" sz="1100" dirty="0" smtClean="0">
                          <a:effectLst/>
                        </a:rPr>
                        <a:t>udpegningsgrund-laget </a:t>
                      </a:r>
                      <a:r>
                        <a:rPr lang="da-DK" sz="1100" dirty="0">
                          <a:effectLst/>
                        </a:rPr>
                        <a:t>for Natura 2000 </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Støjpåvirkning ift. øvrig fauna (bilag IV arter)</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Påvirkning på evt. ammoniak følsom skov</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smtClean="0">
                          <a:effectLst/>
                        </a:rPr>
                        <a:t>Analyse omkring støjpåvirkning af fauna</a:t>
                      </a:r>
                      <a:endParaRPr lang="da-DK" sz="1100" dirty="0">
                        <a:effectLst/>
                      </a:endParaRP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Resultater fra Natura 2000 </a:t>
                      </a:r>
                      <a:r>
                        <a:rPr lang="da-DK" sz="1100" dirty="0" smtClean="0">
                          <a:effectLst/>
                        </a:rPr>
                        <a:t>væsent-lighedsvurdering </a:t>
                      </a:r>
                      <a:endParaRPr lang="da-DK" sz="1100" dirty="0">
                        <a:effectLst/>
                      </a:endParaRP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smtClean="0">
                          <a:effectLst/>
                        </a:rPr>
                        <a:t>Kvalitativ </a:t>
                      </a:r>
                      <a:r>
                        <a:rPr lang="da-DK" sz="1100" dirty="0">
                          <a:effectLst/>
                        </a:rPr>
                        <a:t>vurdering af N-deposition</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Besigtigelse af potentiel </a:t>
                      </a:r>
                      <a:r>
                        <a:rPr lang="da-DK" sz="1100" dirty="0" smtClean="0">
                          <a:effectLst/>
                        </a:rPr>
                        <a:t>ammoniak-følsom </a:t>
                      </a:r>
                      <a:r>
                        <a:rPr lang="da-DK" sz="1100" dirty="0">
                          <a:effectLst/>
                        </a:rPr>
                        <a:t>skov</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Viden om effekter af støj på </a:t>
                      </a:r>
                      <a:r>
                        <a:rPr lang="da-DK" sz="1100" dirty="0" smtClean="0">
                          <a:effectLst/>
                        </a:rPr>
                        <a:t>fauna</a:t>
                      </a:r>
                    </a:p>
                    <a:p>
                      <a:pPr marL="0" lvl="0" indent="0" algn="l">
                        <a:lnSpc>
                          <a:spcPts val="1350"/>
                        </a:lnSpc>
                        <a:spcAft>
                          <a:spcPts val="0"/>
                        </a:spcAft>
                        <a:buClr>
                          <a:srgbClr val="F04E23"/>
                        </a:buClr>
                        <a:buSzPts val="1200"/>
                        <a:buFont typeface="Arial" panose="020B0604020202020204" pitchFamily="34" charset="0"/>
                        <a:buNone/>
                        <a:tabLst>
                          <a:tab pos="269875" algn="l"/>
                        </a:tabLst>
                      </a:pPr>
                      <a:endParaRPr lang="da-DK" sz="1100" dirty="0" smtClean="0">
                        <a:effectLst/>
                      </a:endParaRPr>
                    </a:p>
                    <a:p>
                      <a:pPr marL="0" lvl="0" indent="0" algn="l">
                        <a:lnSpc>
                          <a:spcPts val="1350"/>
                        </a:lnSpc>
                        <a:spcAft>
                          <a:spcPts val="0"/>
                        </a:spcAft>
                        <a:buClr>
                          <a:srgbClr val="F04E23"/>
                        </a:buClr>
                        <a:buSzPts val="1200"/>
                        <a:buFont typeface="Arial" panose="020B0604020202020204" pitchFamily="34" charset="0"/>
                        <a:buNone/>
                        <a:tabLst>
                          <a:tab pos="269875" algn="l"/>
                        </a:tabLst>
                      </a:pPr>
                      <a:endParaRPr lang="da-DK" sz="1100" dirty="0" smtClean="0">
                        <a:effectLst/>
                      </a:endParaRPr>
                    </a:p>
                    <a:p>
                      <a:pPr marL="0" lvl="0" indent="0" algn="l">
                        <a:lnSpc>
                          <a:spcPts val="1350"/>
                        </a:lnSpc>
                        <a:spcAft>
                          <a:spcPts val="0"/>
                        </a:spcAft>
                        <a:buClr>
                          <a:srgbClr val="F04E23"/>
                        </a:buClr>
                        <a:buSzPts val="1200"/>
                        <a:buFont typeface="Arial" panose="020B0604020202020204" pitchFamily="34" charset="0"/>
                        <a:buNone/>
                        <a:tabLst>
                          <a:tab pos="269875" algn="l"/>
                        </a:tabLst>
                      </a:pPr>
                      <a:endParaRPr lang="da-DK" sz="1100" dirty="0" smtClean="0">
                        <a:effectLst/>
                      </a:endParaRP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smtClean="0">
                          <a:effectLst/>
                        </a:rPr>
                        <a:t>Data </a:t>
                      </a:r>
                      <a:r>
                        <a:rPr lang="da-DK" sz="1100" dirty="0">
                          <a:effectLst/>
                        </a:rPr>
                        <a:t>om betydning af N-deposition/tålegrænser</a:t>
                      </a:r>
                      <a:endParaRPr lang="da-DK" sz="1100" dirty="0">
                        <a:effectLst/>
                        <a:latin typeface="Verdana"/>
                        <a:ea typeface="Times New Roman"/>
                        <a:cs typeface="Arial"/>
                      </a:endParaRPr>
                    </a:p>
                  </a:txBody>
                  <a:tcPr marL="41617" marR="41617" marT="0" marB="0"/>
                </a:tc>
              </a:tr>
              <a:tr h="437744">
                <a:tc>
                  <a:txBody>
                    <a:bodyPr/>
                    <a:lstStyle/>
                    <a:p>
                      <a:pPr algn="l">
                        <a:lnSpc>
                          <a:spcPts val="1350"/>
                        </a:lnSpc>
                        <a:spcAft>
                          <a:spcPts val="0"/>
                        </a:spcAft>
                      </a:pPr>
                      <a:r>
                        <a:rPr lang="da-DK" sz="1100" dirty="0">
                          <a:effectLst/>
                        </a:rPr>
                        <a:t>Jordarealer/ jordbund</a:t>
                      </a:r>
                      <a:endParaRPr lang="da-DK" sz="1100" dirty="0">
                        <a:effectLst/>
                        <a:latin typeface="Calibri"/>
                        <a:ea typeface="Calibri"/>
                        <a:cs typeface="Times New Roman"/>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Håndtering af jordmængder</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Evt. håndtering af forurenet jord</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Kvalitativ og kvantitativ vurdering</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Danmarks Miljøportal</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Region Syddanmarks forureningsdatabase</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Forsvarsministeriets forureningsdatabase</a:t>
                      </a:r>
                      <a:endParaRPr lang="da-DK" sz="1100" dirty="0">
                        <a:effectLst/>
                        <a:latin typeface="Verdana"/>
                        <a:ea typeface="Times New Roman"/>
                        <a:cs typeface="Arial"/>
                      </a:endParaRPr>
                    </a:p>
                  </a:txBody>
                  <a:tcPr marL="41617" marR="41617" marT="0" marB="0"/>
                </a:tc>
              </a:tr>
              <a:tr h="437744">
                <a:tc>
                  <a:txBody>
                    <a:bodyPr/>
                    <a:lstStyle/>
                    <a:p>
                      <a:pPr algn="l">
                        <a:lnSpc>
                          <a:spcPts val="1350"/>
                        </a:lnSpc>
                        <a:spcAft>
                          <a:spcPts val="0"/>
                        </a:spcAft>
                      </a:pPr>
                      <a:r>
                        <a:rPr lang="da-DK" sz="1100" dirty="0">
                          <a:effectLst/>
                        </a:rPr>
                        <a:t>Vand</a:t>
                      </a:r>
                      <a:endParaRPr lang="da-DK" sz="1100" dirty="0">
                        <a:effectLst/>
                        <a:latin typeface="Calibri"/>
                        <a:ea typeface="Calibri"/>
                        <a:cs typeface="Times New Roman"/>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Nedsivning til grundvand</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Kvalitativ vurdering </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Kendskab/data om indhold af miljøfremmede stoffer i overfladevand  </a:t>
                      </a:r>
                      <a:endParaRPr lang="da-DK" sz="1100" dirty="0">
                        <a:effectLst/>
                        <a:latin typeface="Verdana"/>
                        <a:ea typeface="Times New Roman"/>
                        <a:cs typeface="Arial"/>
                      </a:endParaRPr>
                    </a:p>
                  </a:txBody>
                  <a:tcPr marL="41617" marR="41617" marT="0" marB="0"/>
                </a:tc>
              </a:tr>
              <a:tr h="215789">
                <a:tc>
                  <a:txBody>
                    <a:bodyPr/>
                    <a:lstStyle/>
                    <a:p>
                      <a:pPr algn="l">
                        <a:lnSpc>
                          <a:spcPts val="1350"/>
                        </a:lnSpc>
                        <a:spcAft>
                          <a:spcPts val="0"/>
                        </a:spcAft>
                      </a:pPr>
                      <a:r>
                        <a:rPr lang="da-DK" sz="1100" dirty="0">
                          <a:effectLst/>
                        </a:rPr>
                        <a:t>Luftforurening</a:t>
                      </a:r>
                      <a:endParaRPr lang="da-DK" sz="1100" dirty="0">
                        <a:effectLst/>
                        <a:latin typeface="Calibri"/>
                        <a:ea typeface="Calibri"/>
                        <a:cs typeface="Times New Roman"/>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Lokal påvirkning af luftkvaliteten fra nye flytyper</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Kvalitativ vurdering</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Datablade for F-35 kampfly</a:t>
                      </a:r>
                      <a:endParaRPr lang="da-DK" sz="1100" dirty="0">
                        <a:effectLst/>
                        <a:latin typeface="Verdana"/>
                        <a:ea typeface="Times New Roman"/>
                        <a:cs typeface="Arial"/>
                      </a:endParaRPr>
                    </a:p>
                  </a:txBody>
                  <a:tcPr marL="41617" marR="41617" marT="0" marB="0"/>
                </a:tc>
              </a:tr>
              <a:tr h="431579">
                <a:tc>
                  <a:txBody>
                    <a:bodyPr/>
                    <a:lstStyle/>
                    <a:p>
                      <a:pPr algn="l">
                        <a:lnSpc>
                          <a:spcPts val="1350"/>
                        </a:lnSpc>
                        <a:spcAft>
                          <a:spcPts val="0"/>
                        </a:spcAft>
                      </a:pPr>
                      <a:r>
                        <a:rPr lang="da-DK" sz="1100" dirty="0">
                          <a:effectLst/>
                        </a:rPr>
                        <a:t>Materielle goder</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Ændringer i ejendomsværdier </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Adfærdsændringer hos husdyr</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kern="1200" dirty="0" smtClean="0">
                          <a:solidFill>
                            <a:schemeClr val="dk1"/>
                          </a:solidFill>
                          <a:effectLst/>
                          <a:latin typeface="+mn-lt"/>
                          <a:ea typeface="+mn-ea"/>
                          <a:cs typeface="+mn-cs"/>
                        </a:rPr>
                        <a:t>Analyse omkring støjpåvirkning af</a:t>
                      </a:r>
                      <a:r>
                        <a:rPr lang="da-DK" sz="1100" kern="1200" baseline="0" dirty="0" smtClean="0">
                          <a:solidFill>
                            <a:schemeClr val="dk1"/>
                          </a:solidFill>
                          <a:effectLst/>
                          <a:latin typeface="+mn-lt"/>
                          <a:ea typeface="+mn-ea"/>
                          <a:cs typeface="+mn-cs"/>
                        </a:rPr>
                        <a:t> ejendomspriser</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kern="1200" dirty="0" smtClean="0">
                          <a:solidFill>
                            <a:schemeClr val="dk1"/>
                          </a:solidFill>
                          <a:effectLst/>
                          <a:latin typeface="+mn-lt"/>
                          <a:ea typeface="+mn-ea"/>
                          <a:cs typeface="+mn-cs"/>
                        </a:rPr>
                        <a:t>Analyse omkring støjpåvirkning af husdyr</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Eksisterende viden om påvirkning af støj på ejendomspriser </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smtClean="0">
                          <a:effectLst/>
                        </a:rPr>
                        <a:t>Eksisterende </a:t>
                      </a:r>
                      <a:r>
                        <a:rPr lang="da-DK" sz="1100" dirty="0">
                          <a:effectLst/>
                        </a:rPr>
                        <a:t>viden om påvirkning af støj på husdyr</a:t>
                      </a:r>
                      <a:endParaRPr lang="da-DK" sz="1100" dirty="0">
                        <a:effectLst/>
                        <a:latin typeface="Verdana"/>
                        <a:ea typeface="Times New Roman"/>
                        <a:cs typeface="Arial"/>
                      </a:endParaRPr>
                    </a:p>
                  </a:txBody>
                  <a:tcPr marL="41617" marR="41617" marT="0" marB="0"/>
                </a:tc>
              </a:tr>
              <a:tr h="215789">
                <a:tc>
                  <a:txBody>
                    <a:bodyPr/>
                    <a:lstStyle/>
                    <a:p>
                      <a:pPr algn="l">
                        <a:lnSpc>
                          <a:spcPts val="1350"/>
                        </a:lnSpc>
                        <a:spcAft>
                          <a:spcPts val="0"/>
                        </a:spcAft>
                      </a:pPr>
                      <a:r>
                        <a:rPr lang="da-DK" sz="1100" dirty="0">
                          <a:effectLst/>
                        </a:rPr>
                        <a:t>Arkæologi</a:t>
                      </a:r>
                      <a:endParaRPr lang="da-DK" sz="1100" dirty="0">
                        <a:effectLst/>
                        <a:latin typeface="Calibri"/>
                        <a:ea typeface="Calibri"/>
                        <a:cs typeface="Times New Roman"/>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Fortidsfund under jorden</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Kvalitativ vurdering</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Arkivalsk kontrol fra Museum Sønderjylland</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Museets kendskab til området</a:t>
                      </a:r>
                      <a:endParaRPr lang="da-DK" sz="1100" dirty="0">
                        <a:effectLst/>
                        <a:latin typeface="Verdana"/>
                        <a:ea typeface="Times New Roman"/>
                        <a:cs typeface="Arial"/>
                      </a:endParaRPr>
                    </a:p>
                  </a:txBody>
                  <a:tcPr marL="41617" marR="41617" marT="0" marB="0"/>
                </a:tc>
              </a:tr>
              <a:tr h="215789">
                <a:tc>
                  <a:txBody>
                    <a:bodyPr/>
                    <a:lstStyle/>
                    <a:p>
                      <a:pPr algn="l">
                        <a:lnSpc>
                          <a:spcPts val="1350"/>
                        </a:lnSpc>
                        <a:spcAft>
                          <a:spcPts val="0"/>
                        </a:spcAft>
                      </a:pPr>
                      <a:r>
                        <a:rPr lang="da-DK" sz="1100" dirty="0">
                          <a:effectLst/>
                        </a:rPr>
                        <a:t>Visuelle forhold (landskab)</a:t>
                      </a:r>
                      <a:endParaRPr lang="da-DK" sz="1100" dirty="0">
                        <a:effectLst/>
                        <a:latin typeface="Calibri"/>
                        <a:ea typeface="Calibri"/>
                        <a:cs typeface="Times New Roman"/>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Visuelle ændringer, herunder ny bebyggelse</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smtClean="0">
                          <a:effectLst/>
                        </a:rPr>
                        <a:t>Visualiseringer</a:t>
                      </a:r>
                      <a:endParaRPr lang="da-DK" sz="1100" dirty="0">
                        <a:effectLst/>
                        <a:latin typeface="Verdana"/>
                        <a:ea typeface="Times New Roman"/>
                        <a:cs typeface="Arial"/>
                      </a:endParaRPr>
                    </a:p>
                  </a:txBody>
                  <a:tcPr marL="41617" marR="41617" marT="0" marB="0"/>
                </a:tc>
                <a:tc>
                  <a:txBody>
                    <a:bodyPr/>
                    <a:lstStyle/>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Kortblade og ortofotos</a:t>
                      </a:r>
                    </a:p>
                    <a:p>
                      <a:pPr marL="171450" lvl="0" indent="-171450" algn="l">
                        <a:lnSpc>
                          <a:spcPts val="1350"/>
                        </a:lnSpc>
                        <a:spcAft>
                          <a:spcPts val="0"/>
                        </a:spcAft>
                        <a:buClr>
                          <a:srgbClr val="F04E23"/>
                        </a:buClr>
                        <a:buSzPts val="1200"/>
                        <a:buFont typeface="Arial" panose="020B0604020202020204" pitchFamily="34" charset="0"/>
                        <a:buChar char="•"/>
                        <a:tabLst>
                          <a:tab pos="269875" algn="l"/>
                        </a:tabLst>
                      </a:pPr>
                      <a:r>
                        <a:rPr lang="da-DK" sz="1100" dirty="0">
                          <a:effectLst/>
                        </a:rPr>
                        <a:t>Visualiseringer fra området</a:t>
                      </a:r>
                      <a:endParaRPr lang="da-DK" sz="1100" dirty="0">
                        <a:effectLst/>
                        <a:latin typeface="Verdana"/>
                        <a:ea typeface="Times New Roman"/>
                        <a:cs typeface="Arial"/>
                      </a:endParaRPr>
                    </a:p>
                  </a:txBody>
                  <a:tcPr marL="41617" marR="41617" marT="0" marB="0"/>
                </a:tc>
              </a:tr>
            </a:tbl>
          </a:graphicData>
        </a:graphic>
      </p:graphicFrame>
    </p:spTree>
    <p:extLst>
      <p:ext uri="{BB962C8B-B14F-4D97-AF65-F5344CB8AC3E}">
        <p14:creationId xmlns:p14="http://schemas.microsoft.com/office/powerpoint/2010/main" val="3731441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683568" y="404664"/>
            <a:ext cx="8136904" cy="720000"/>
          </a:xfrm>
        </p:spPr>
        <p:txBody>
          <a:bodyPr>
            <a:noAutofit/>
          </a:bodyPr>
          <a:lstStyle/>
          <a:p>
            <a:r>
              <a:rPr lang="da-DK" sz="3600" b="1" dirty="0" smtClean="0"/>
              <a:t>Miljøkonsekvensvurdering - Tidsplan</a:t>
            </a:r>
            <a:r>
              <a:rPr lang="da-DK" sz="3600" dirty="0"/>
              <a:t/>
            </a:r>
            <a:br>
              <a:rPr lang="da-DK" sz="3600" dirty="0"/>
            </a:br>
            <a:endParaRPr lang="da-DK" sz="3600" dirty="0"/>
          </a:p>
        </p:txBody>
      </p:sp>
      <p:sp>
        <p:nvSpPr>
          <p:cNvPr id="7" name="Slide Number Placeholder 6"/>
          <p:cNvSpPr>
            <a:spLocks noGrp="1"/>
          </p:cNvSpPr>
          <p:nvPr>
            <p:ph type="sldNum" sz="quarter" idx="12"/>
          </p:nvPr>
        </p:nvSpPr>
        <p:spPr/>
        <p:txBody>
          <a:bodyPr/>
          <a:lstStyle/>
          <a:p>
            <a:fld id="{24C8C45C-947F-4981-8B3F-4F32E973C901}" type="slidenum">
              <a:rPr lang="da-DK" smtClean="0"/>
              <a:pPr/>
              <a:t>33</a:t>
            </a:fld>
            <a:endParaRPr lang="da-DK" dirty="0"/>
          </a:p>
        </p:txBody>
      </p:sp>
      <p:graphicFrame>
        <p:nvGraphicFramePr>
          <p:cNvPr id="3" name="Tabel 2"/>
          <p:cNvGraphicFramePr>
            <a:graphicFrameLocks noGrp="1"/>
          </p:cNvGraphicFramePr>
          <p:nvPr>
            <p:extLst>
              <p:ext uri="{D42A27DB-BD31-4B8C-83A1-F6EECF244321}">
                <p14:modId xmlns:p14="http://schemas.microsoft.com/office/powerpoint/2010/main" val="3341214747"/>
              </p:ext>
            </p:extLst>
          </p:nvPr>
        </p:nvGraphicFramePr>
        <p:xfrm>
          <a:off x="467544" y="1340768"/>
          <a:ext cx="8280921" cy="3418008"/>
        </p:xfrm>
        <a:graphic>
          <a:graphicData uri="http://schemas.openxmlformats.org/drawingml/2006/table">
            <a:tbl>
              <a:tblPr/>
              <a:tblGrid>
                <a:gridCol w="2419878"/>
                <a:gridCol w="389453"/>
                <a:gridCol w="377194"/>
                <a:gridCol w="424533"/>
                <a:gridCol w="424533"/>
                <a:gridCol w="424533"/>
                <a:gridCol w="424533"/>
                <a:gridCol w="424533"/>
                <a:gridCol w="424533"/>
                <a:gridCol w="424533"/>
                <a:gridCol w="424533"/>
                <a:gridCol w="424533"/>
                <a:gridCol w="424533"/>
                <a:gridCol w="424533"/>
                <a:gridCol w="424533"/>
              </a:tblGrid>
              <a:tr h="382859">
                <a:tc>
                  <a:txBody>
                    <a:bodyPr/>
                    <a:lstStyle/>
                    <a:p>
                      <a:pPr algn="l" fontAlgn="b"/>
                      <a:r>
                        <a:rPr lang="da-DK" sz="600" b="1" i="0" u="none" strike="noStrike" dirty="0">
                          <a:solidFill>
                            <a:srgbClr val="000000"/>
                          </a:solidFill>
                          <a:effectLst/>
                          <a:latin typeface="Calibri"/>
                        </a:rPr>
                        <a:t> </a:t>
                      </a:r>
                    </a:p>
                  </a:txBody>
                  <a:tcPr marL="4976" marR="4976" marT="49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gridSpan="5">
                  <a:txBody>
                    <a:bodyPr/>
                    <a:lstStyle/>
                    <a:p>
                      <a:pPr algn="ctr" fontAlgn="b"/>
                      <a:r>
                        <a:rPr lang="da-DK" sz="1200" b="1" i="0" u="none" strike="noStrike" dirty="0" smtClean="0">
                          <a:solidFill>
                            <a:srgbClr val="000000"/>
                          </a:solidFill>
                          <a:effectLst/>
                          <a:latin typeface="Calibri"/>
                        </a:rPr>
                        <a:t>2018</a:t>
                      </a:r>
                      <a:endParaRPr lang="da-DK" sz="1200" b="1" i="0" u="none" strike="noStrike" dirty="0">
                        <a:solidFill>
                          <a:srgbClr val="000000"/>
                        </a:solidFill>
                        <a:effectLst/>
                        <a:latin typeface="Calibri"/>
                      </a:endParaRPr>
                    </a:p>
                    <a:p>
                      <a:pPr algn="l" fontAlgn="b"/>
                      <a:r>
                        <a:rPr lang="da-DK" sz="900" b="1"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pPr algn="l" fontAlgn="b"/>
                      <a:endParaRPr lang="da-DK" sz="600" b="1" i="0" u="none" strike="noStrike" dirty="0">
                        <a:solidFill>
                          <a:srgbClr val="000000"/>
                        </a:solidFill>
                        <a:effectLst/>
                        <a:latin typeface="Calibri"/>
                      </a:endParaRPr>
                    </a:p>
                  </a:txBody>
                  <a:tcPr marL="4976" marR="4976" marT="49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pPr algn="l" fontAlgn="b"/>
                      <a:endParaRPr lang="da-DK" sz="600" b="1" i="0" u="none" strike="noStrike" dirty="0">
                        <a:solidFill>
                          <a:srgbClr val="000000"/>
                        </a:solidFill>
                        <a:effectLst/>
                        <a:latin typeface="Calibri"/>
                      </a:endParaRPr>
                    </a:p>
                  </a:txBody>
                  <a:tcPr marL="4976" marR="4976" marT="49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pPr algn="l" fontAlgn="b"/>
                      <a:endParaRPr lang="da-DK" sz="600" b="1" i="0" u="none" strike="noStrike" dirty="0">
                        <a:solidFill>
                          <a:srgbClr val="000000"/>
                        </a:solidFill>
                        <a:effectLst/>
                        <a:latin typeface="Calibri"/>
                      </a:endParaRPr>
                    </a:p>
                  </a:txBody>
                  <a:tcPr marL="4976" marR="4976" marT="49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pPr algn="l" fontAlgn="b"/>
                      <a:endParaRPr lang="da-DK" sz="600" b="1" i="0" u="none" strike="noStrike" dirty="0">
                        <a:solidFill>
                          <a:srgbClr val="000000"/>
                        </a:solidFill>
                        <a:effectLst/>
                        <a:latin typeface="Calibri"/>
                      </a:endParaRPr>
                    </a:p>
                  </a:txBody>
                  <a:tcPr marL="4976" marR="4976" marT="49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gridSpan="9">
                  <a:txBody>
                    <a:bodyPr/>
                    <a:lstStyle/>
                    <a:p>
                      <a:pPr algn="ctr" fontAlgn="b"/>
                      <a:r>
                        <a:rPr lang="da-DK" sz="1200" b="1" i="0" u="none" strike="noStrike" dirty="0" smtClean="0">
                          <a:solidFill>
                            <a:srgbClr val="000000"/>
                          </a:solidFill>
                          <a:effectLst/>
                          <a:latin typeface="Calibri"/>
                        </a:rPr>
                        <a:t>2019</a:t>
                      </a:r>
                      <a:endParaRPr lang="da-DK" sz="1200" b="1" i="0" u="none" strike="noStrike" dirty="0">
                        <a:solidFill>
                          <a:srgbClr val="000000"/>
                        </a:solidFill>
                        <a:effectLst/>
                        <a:latin typeface="Calibri"/>
                      </a:endParaRPr>
                    </a:p>
                    <a:p>
                      <a:pPr algn="l" fontAlgn="b"/>
                      <a:r>
                        <a:rPr lang="da-DK" sz="900" b="1"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pPr algn="l" fontAlgn="b"/>
                      <a:endParaRPr lang="da-DK" sz="600" b="1" i="0" u="none" strike="noStrike">
                        <a:solidFill>
                          <a:srgbClr val="000000"/>
                        </a:solidFill>
                        <a:effectLst/>
                        <a:latin typeface="Calibri"/>
                      </a:endParaRPr>
                    </a:p>
                  </a:txBody>
                  <a:tcPr marL="4976" marR="4976" marT="49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pPr algn="l" fontAlgn="b"/>
                      <a:endParaRPr lang="da-DK" sz="600" b="1" i="0" u="none" strike="noStrike" dirty="0">
                        <a:solidFill>
                          <a:srgbClr val="000000"/>
                        </a:solidFill>
                        <a:effectLst/>
                        <a:latin typeface="Calibri"/>
                      </a:endParaRPr>
                    </a:p>
                  </a:txBody>
                  <a:tcPr marL="4976" marR="4976" marT="49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pPr algn="ctr" fontAlgn="b"/>
                      <a:endParaRPr lang="da-DK" sz="900" b="1"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pPr algn="l" fontAlgn="b"/>
                      <a:endParaRPr lang="da-DK" sz="600" b="1" i="0" u="none" strike="noStrike" dirty="0">
                        <a:solidFill>
                          <a:srgbClr val="000000"/>
                        </a:solidFill>
                        <a:effectLst/>
                        <a:latin typeface="Calibri"/>
                      </a:endParaRPr>
                    </a:p>
                  </a:txBody>
                  <a:tcPr marL="4976" marR="4976" marT="49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pPr algn="l" fontAlgn="b"/>
                      <a:endParaRPr lang="da-DK" sz="600" b="1" i="0" u="none" strike="noStrike" dirty="0">
                        <a:solidFill>
                          <a:srgbClr val="000000"/>
                        </a:solidFill>
                        <a:effectLst/>
                        <a:latin typeface="Calibri"/>
                      </a:endParaRPr>
                    </a:p>
                  </a:txBody>
                  <a:tcPr marL="4976" marR="4976" marT="49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194840">
                <a:tc>
                  <a:txBody>
                    <a:bodyPr/>
                    <a:lstStyle/>
                    <a:p>
                      <a:pPr algn="l" fontAlgn="b"/>
                      <a:r>
                        <a:rPr lang="da-DK" sz="600" b="0" i="0" u="none" strike="noStrike" dirty="0">
                          <a:solidFill>
                            <a:srgbClr val="000000"/>
                          </a:solidFill>
                          <a:effectLst/>
                          <a:latin typeface="Calibri"/>
                        </a:rPr>
                        <a:t> </a:t>
                      </a:r>
                    </a:p>
                  </a:txBody>
                  <a:tcPr marL="4976" marR="4976" marT="49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AUG</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SEP</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OKT</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NOV</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DEC</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JAN</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FEB</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MAR</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APR</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MAJ</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JUN</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JUL</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dirty="0" smtClean="0">
                          <a:solidFill>
                            <a:srgbClr val="000000"/>
                          </a:solidFill>
                          <a:effectLst/>
                          <a:latin typeface="Calibri"/>
                        </a:rPr>
                        <a:t>AUG</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a-DK" sz="900" b="0" i="0" u="none" strike="noStrike" kern="1200" dirty="0" smtClean="0">
                          <a:solidFill>
                            <a:srgbClr val="000000"/>
                          </a:solidFill>
                          <a:effectLst/>
                          <a:latin typeface="Calibri"/>
                          <a:ea typeface="+mn-ea"/>
                          <a:cs typeface="+mn-cs"/>
                        </a:rPr>
                        <a:t>SEP</a:t>
                      </a:r>
                      <a:endParaRPr lang="da-DK" sz="900" b="0" i="0" u="none" strike="noStrike" kern="1200" dirty="0">
                        <a:solidFill>
                          <a:srgbClr val="000000"/>
                        </a:solidFill>
                        <a:effectLst/>
                        <a:latin typeface="Calibri"/>
                        <a:ea typeface="+mn-ea"/>
                        <a:cs typeface="+mn-cs"/>
                      </a:endParaRPr>
                    </a:p>
                  </a:txBody>
                  <a:tcPr marL="4976" marR="4976" marT="497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30413">
                <a:tc>
                  <a:txBody>
                    <a:bodyPr/>
                    <a:lstStyle/>
                    <a:p>
                      <a:pPr algn="l" fontAlgn="b"/>
                      <a:r>
                        <a:rPr lang="da-DK" sz="1200" b="1" i="0" u="none" strike="noStrike" dirty="0">
                          <a:solidFill>
                            <a:srgbClr val="000000"/>
                          </a:solidFill>
                          <a:effectLst/>
                          <a:latin typeface="Calibri"/>
                        </a:rPr>
                        <a:t>Afgrænsningsrapport høringsperiode afsluttet</a:t>
                      </a:r>
                    </a:p>
                  </a:txBody>
                  <a:tcPr marL="4976" marR="4976" marT="49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da-DK" sz="600" b="0" i="0" u="none" strike="noStrike" dirty="0">
                          <a:solidFill>
                            <a:srgbClr val="000000"/>
                          </a:solidFill>
                          <a:effectLst/>
                          <a:latin typeface="Calibri"/>
                        </a:rPr>
                        <a:t> </a:t>
                      </a:r>
                    </a:p>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l" fontAlgn="b"/>
                      <a:endParaRPr lang="da-DK" sz="6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610">
                <a:tc>
                  <a:txBody>
                    <a:bodyPr/>
                    <a:lstStyle/>
                    <a:p>
                      <a:pPr algn="l" fontAlgn="t"/>
                      <a:r>
                        <a:rPr lang="da-DK" sz="1200" b="1" i="0" u="none" strike="noStrike" dirty="0">
                          <a:solidFill>
                            <a:srgbClr val="000000"/>
                          </a:solidFill>
                          <a:effectLst/>
                          <a:latin typeface="Calibri"/>
                        </a:rPr>
                        <a:t>Udarbejdelse af </a:t>
                      </a:r>
                      <a:r>
                        <a:rPr lang="da-DK" sz="1200" b="1" i="0" u="none" strike="noStrike" dirty="0" smtClean="0">
                          <a:solidFill>
                            <a:srgbClr val="000000"/>
                          </a:solidFill>
                          <a:effectLst/>
                          <a:latin typeface="Calibri"/>
                        </a:rPr>
                        <a:t>miljøkonsekvensrapport</a:t>
                      </a:r>
                      <a:endParaRPr lang="da-DK" sz="1200" b="1" i="0" u="none" strike="noStrike" dirty="0">
                        <a:solidFill>
                          <a:srgbClr val="000000"/>
                        </a:solidFill>
                        <a:effectLst/>
                        <a:latin typeface="Calibri"/>
                      </a:endParaRPr>
                    </a:p>
                  </a:txBody>
                  <a:tcPr marL="4976" marR="4976" marT="49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t"/>
                      <a:r>
                        <a:rPr lang="da-DK" sz="600" b="0" i="0" u="none" strike="noStrike" dirty="0">
                          <a:solidFill>
                            <a:srgbClr val="000000"/>
                          </a:solidFill>
                          <a:effectLst/>
                          <a:latin typeface="Calibri"/>
                        </a:rPr>
                        <a:t> </a:t>
                      </a:r>
                    </a:p>
                    <a:p>
                      <a:pPr algn="l" fontAlgn="t"/>
                      <a:r>
                        <a:rPr lang="da-DK" sz="600" b="0" i="0" u="none" strike="noStrike" dirty="0">
                          <a:solidFill>
                            <a:srgbClr val="000000"/>
                          </a:solidFill>
                          <a:effectLst/>
                          <a:latin typeface="Calibri"/>
                        </a:rPr>
                        <a:t> </a:t>
                      </a:r>
                    </a:p>
                    <a:p>
                      <a:pPr algn="l" fontAlgn="t"/>
                      <a:r>
                        <a:rPr lang="da-DK" sz="600" b="0" i="0" u="none" strike="noStrike" dirty="0">
                          <a:solidFill>
                            <a:srgbClr val="000000"/>
                          </a:solidFill>
                          <a:effectLst/>
                          <a:latin typeface="Calibri"/>
                        </a:rPr>
                        <a:t> </a:t>
                      </a:r>
                    </a:p>
                    <a:p>
                      <a:pPr algn="l" fontAlgn="t"/>
                      <a:r>
                        <a:rPr lang="da-DK" sz="600" b="0" i="0" u="none" strike="noStrike" dirty="0">
                          <a:solidFill>
                            <a:srgbClr val="FF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l" fontAlgn="t"/>
                      <a:endParaRPr lang="da-DK" sz="6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l" fontAlgn="t"/>
                      <a:endParaRPr lang="da-DK" sz="6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l" fontAlgn="t"/>
                      <a:endParaRPr lang="da-DK" sz="6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l" fontAlgn="t"/>
                      <a:endParaRPr lang="da-DK" sz="6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l" fontAlgn="t"/>
                      <a:endParaRPr lang="da-DK" sz="6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l" fontAlgn="t"/>
                      <a:endParaRPr lang="da-DK" sz="600" b="0" i="0" u="none" strike="noStrike" dirty="0">
                        <a:solidFill>
                          <a:srgbClr val="FF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l" fontAlgn="t"/>
                      <a:endParaRPr lang="da-DK" sz="6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t"/>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da-DK" sz="600" b="0" i="0" u="none" strike="noStrike" dirty="0">
                          <a:solidFill>
                            <a:srgbClr val="000000"/>
                          </a:solidFill>
                          <a:effectLst/>
                          <a:latin typeface="Calibri"/>
                        </a:rPr>
                        <a:t> </a:t>
                      </a:r>
                    </a:p>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510">
                <a:tc>
                  <a:txBody>
                    <a:bodyPr/>
                    <a:lstStyle/>
                    <a:p>
                      <a:pPr algn="l" fontAlgn="b"/>
                      <a:r>
                        <a:rPr lang="da-DK" sz="1200" b="1" i="0" u="none" strike="noStrike" dirty="0">
                          <a:solidFill>
                            <a:srgbClr val="000000"/>
                          </a:solidFill>
                          <a:effectLst/>
                          <a:latin typeface="Calibri"/>
                        </a:rPr>
                        <a:t>Høring af </a:t>
                      </a:r>
                      <a:r>
                        <a:rPr lang="da-DK" sz="1200" b="1" i="0" u="none" strike="noStrike" dirty="0" smtClean="0">
                          <a:solidFill>
                            <a:srgbClr val="000000"/>
                          </a:solidFill>
                          <a:effectLst/>
                          <a:latin typeface="Calibri"/>
                        </a:rPr>
                        <a:t>miljøkonsekvensrapporten</a:t>
                      </a:r>
                      <a:endParaRPr lang="da-DK" sz="1200" b="1" i="0" u="none" strike="noStrike" dirty="0">
                        <a:solidFill>
                          <a:srgbClr val="000000"/>
                        </a:solidFill>
                        <a:effectLst/>
                        <a:latin typeface="Calibri"/>
                      </a:endParaRPr>
                    </a:p>
                  </a:txBody>
                  <a:tcPr marL="4976" marR="4976" marT="49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da-DK" sz="600" b="0" i="0" u="none" strike="noStrike" dirty="0">
                          <a:solidFill>
                            <a:srgbClr val="000000"/>
                          </a:solidFill>
                          <a:effectLst/>
                          <a:latin typeface="Calibri"/>
                        </a:rPr>
                        <a:t> </a:t>
                      </a:r>
                      <a:r>
                        <a:rPr lang="da-DK" sz="900" b="0" i="0" u="none" strike="noStrike" dirty="0" smtClean="0">
                          <a:solidFill>
                            <a:srgbClr val="000000"/>
                          </a:solidFill>
                          <a:effectLst/>
                          <a:latin typeface="Calibri"/>
                        </a:rPr>
                        <a:t>Medio maj 2019 - </a:t>
                      </a:r>
                    </a:p>
                    <a:p>
                      <a:pPr algn="ctr" fontAlgn="b"/>
                      <a:r>
                        <a:rPr lang="da-DK" sz="900" b="0" i="0" u="none" strike="noStrike" dirty="0" smtClean="0">
                          <a:solidFill>
                            <a:srgbClr val="000000"/>
                          </a:solidFill>
                          <a:effectLst/>
                          <a:latin typeface="Calibri"/>
                        </a:rPr>
                        <a:t>Medio juni 2019</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da-DK"/>
                    </a:p>
                  </a:txBody>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0879">
                <a:tc>
                  <a:txBody>
                    <a:bodyPr/>
                    <a:lstStyle/>
                    <a:p>
                      <a:pPr algn="l" fontAlgn="b"/>
                      <a:r>
                        <a:rPr lang="da-DK" sz="1200" b="1" i="0" u="none" strike="noStrike" dirty="0">
                          <a:solidFill>
                            <a:srgbClr val="000000"/>
                          </a:solidFill>
                          <a:effectLst/>
                          <a:latin typeface="Calibri"/>
                        </a:rPr>
                        <a:t>Behandling af indsigelser </a:t>
                      </a:r>
                      <a:r>
                        <a:rPr lang="da-DK" sz="1200" b="1" i="0" u="none" strike="noStrike" dirty="0" smtClean="0">
                          <a:solidFill>
                            <a:srgbClr val="000000"/>
                          </a:solidFill>
                          <a:effectLst/>
                          <a:latin typeface="Calibri"/>
                        </a:rPr>
                        <a:t>fra </a:t>
                      </a:r>
                      <a:r>
                        <a:rPr lang="da-DK" sz="1200" b="1" i="0" u="none" strike="noStrike" dirty="0">
                          <a:solidFill>
                            <a:srgbClr val="000000"/>
                          </a:solidFill>
                          <a:effectLst/>
                          <a:latin typeface="Calibri"/>
                        </a:rPr>
                        <a:t>høringen</a:t>
                      </a:r>
                    </a:p>
                  </a:txBody>
                  <a:tcPr marL="4976" marR="4976" marT="49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da-DK" sz="900" b="0" i="0" u="none" strike="noStrike" dirty="0" smtClean="0">
                          <a:solidFill>
                            <a:srgbClr val="000000"/>
                          </a:solidFill>
                          <a:effectLst/>
                          <a:latin typeface="Calibri"/>
                        </a:rPr>
                        <a:t>Medio juni 2019  - </a:t>
                      </a:r>
                    </a:p>
                    <a:p>
                      <a:pPr algn="ctr" fontAlgn="b"/>
                      <a:r>
                        <a:rPr lang="da-DK" sz="900" b="0" i="0" u="none" strike="noStrike" dirty="0" smtClean="0">
                          <a:solidFill>
                            <a:srgbClr val="000000"/>
                          </a:solidFill>
                          <a:effectLst/>
                          <a:latin typeface="Calibri"/>
                        </a:rPr>
                        <a:t>ultimo august 2019</a:t>
                      </a:r>
                      <a:endParaRPr lang="da-DK" sz="900" b="0" i="0" u="none" strike="noStrike" dirty="0">
                        <a:solidFill>
                          <a:srgbClr val="000000"/>
                        </a:solidFill>
                        <a:effectLst/>
                        <a:latin typeface="Calibri"/>
                      </a:endParaRPr>
                    </a:p>
                    <a:p>
                      <a:pPr algn="l" fontAlgn="b"/>
                      <a:r>
                        <a:rPr lang="da-DK" sz="9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da-DK"/>
                    </a:p>
                  </a:txBody>
                  <a:tcPr/>
                </a:tc>
                <a:tc hMerge="1">
                  <a:txBody>
                    <a:bodyPr/>
                    <a:lstStyle/>
                    <a:p>
                      <a:endParaRPr lang="da-DK"/>
                    </a:p>
                  </a:txBody>
                  <a:tcPr/>
                </a:tc>
                <a:tc>
                  <a:txBody>
                    <a:bodyPr/>
                    <a:lstStyle/>
                    <a:p>
                      <a:pPr algn="l" fontAlgn="b"/>
                      <a:r>
                        <a:rPr lang="da-DK" sz="600" b="0" i="0" u="none" strike="noStrike" dirty="0">
                          <a:solidFill>
                            <a:srgbClr val="000000"/>
                          </a:solidFill>
                          <a:effectLst/>
                          <a:latin typeface="Calibri"/>
                        </a:rPr>
                        <a:t> </a:t>
                      </a:r>
                    </a:p>
                  </a:txBody>
                  <a:tcPr marL="4976" marR="4976" marT="497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58897">
                <a:tc>
                  <a:txBody>
                    <a:bodyPr/>
                    <a:lstStyle/>
                    <a:p>
                      <a:pPr algn="l" fontAlgn="b"/>
                      <a:r>
                        <a:rPr lang="da-DK" sz="1200" b="1" i="0" u="none" strike="noStrike" dirty="0">
                          <a:solidFill>
                            <a:srgbClr val="000000"/>
                          </a:solidFill>
                          <a:effectLst/>
                          <a:latin typeface="Calibri"/>
                        </a:rPr>
                        <a:t>Miljøkonsekvensrapporten </a:t>
                      </a:r>
                      <a:r>
                        <a:rPr lang="da-DK" sz="1200" b="1" i="0" u="none" strike="noStrike" dirty="0" smtClean="0">
                          <a:solidFill>
                            <a:srgbClr val="000000"/>
                          </a:solidFill>
                          <a:effectLst/>
                          <a:latin typeface="Calibri"/>
                        </a:rPr>
                        <a:t>færdiggøres</a:t>
                      </a:r>
                      <a:endParaRPr lang="da-DK" sz="1200" b="1" i="0" u="none" strike="noStrike" dirty="0">
                        <a:solidFill>
                          <a:srgbClr val="000000"/>
                        </a:solidFill>
                        <a:effectLst/>
                        <a:latin typeface="Calibri"/>
                      </a:endParaRPr>
                    </a:p>
                  </a:txBody>
                  <a:tcPr marL="4976" marR="4976" marT="49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6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a:rPr>
                        <a:t> </a:t>
                      </a:r>
                    </a:p>
                  </a:txBody>
                  <a:tcPr marL="4976" marR="4976" marT="4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da-DK" sz="900" b="0" i="0" u="none" strike="noStrike" dirty="0" smtClean="0">
                          <a:solidFill>
                            <a:srgbClr val="000000"/>
                          </a:solidFill>
                          <a:effectLst/>
                          <a:latin typeface="Calibri"/>
                        </a:rPr>
                        <a:t>Ultimo august 2019 - Ultimo september</a:t>
                      </a:r>
                      <a:r>
                        <a:rPr lang="da-DK" sz="900" b="0" i="0" u="none" strike="noStrike" baseline="0" dirty="0" smtClean="0">
                          <a:solidFill>
                            <a:srgbClr val="000000"/>
                          </a:solidFill>
                          <a:effectLst/>
                          <a:latin typeface="Calibri"/>
                        </a:rPr>
                        <a:t> 2019</a:t>
                      </a:r>
                      <a:endParaRPr lang="da-DK" sz="900" b="0" i="0" u="none" strike="noStrike" dirty="0">
                        <a:solidFill>
                          <a:srgbClr val="000000"/>
                        </a:solidFill>
                        <a:effectLst/>
                        <a:latin typeface="Calibri"/>
                      </a:endParaRPr>
                    </a:p>
                  </a:txBody>
                  <a:tcPr marL="4976" marR="4976" marT="497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algn="l" fontAlgn="b"/>
                      <a:endParaRPr lang="da-DK" sz="600" b="0" i="0" u="none" strike="noStrike" dirty="0">
                        <a:solidFill>
                          <a:srgbClr val="000000"/>
                        </a:solidFill>
                        <a:effectLst/>
                        <a:latin typeface="Calibri"/>
                      </a:endParaRPr>
                    </a:p>
                  </a:txBody>
                  <a:tcPr marL="4976" marR="4976" marT="4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2593153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Byggeri og byggemodning</a:t>
            </a:r>
            <a:endParaRPr lang="da-DK" dirty="0"/>
          </a:p>
        </p:txBody>
      </p:sp>
    </p:spTree>
    <p:extLst>
      <p:ext uri="{BB962C8B-B14F-4D97-AF65-F5344CB8AC3E}">
        <p14:creationId xmlns:p14="http://schemas.microsoft.com/office/powerpoint/2010/main" val="2954556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507288" cy="1143000"/>
          </a:xfrm>
        </p:spPr>
        <p:txBody>
          <a:bodyPr>
            <a:noAutofit/>
          </a:bodyPr>
          <a:lstStyle/>
          <a:p>
            <a:r>
              <a:rPr lang="da-DK" sz="3600" b="1" dirty="0"/>
              <a:t>Flytning af F-16 fra ESK </a:t>
            </a:r>
            <a:r>
              <a:rPr lang="da-DK" sz="3600" b="1" dirty="0" smtClean="0"/>
              <a:t>730 til </a:t>
            </a:r>
            <a:r>
              <a:rPr lang="da-DK" sz="3600" b="1" dirty="0"/>
              <a:t>ESK </a:t>
            </a:r>
            <a:r>
              <a:rPr lang="da-DK" sz="3600" b="1" dirty="0" smtClean="0"/>
              <a:t>727</a:t>
            </a:r>
            <a:endParaRPr lang="da-DK" sz="3600" b="1" dirty="0"/>
          </a:p>
        </p:txBody>
      </p:sp>
      <p:grpSp>
        <p:nvGrpSpPr>
          <p:cNvPr id="5" name="Gruppe 8"/>
          <p:cNvGrpSpPr/>
          <p:nvPr/>
        </p:nvGrpSpPr>
        <p:grpSpPr>
          <a:xfrm>
            <a:off x="0" y="2968446"/>
            <a:ext cx="9144000" cy="3916938"/>
            <a:chOff x="0" y="2968446"/>
            <a:chExt cx="9144000" cy="3916938"/>
          </a:xfrm>
        </p:grpSpPr>
        <p:pic>
          <p:nvPicPr>
            <p:cNvPr id="4" name="Billede 3" descr="eskadriller 2.png"/>
            <p:cNvPicPr>
              <a:picLocks noChangeAspect="1"/>
            </p:cNvPicPr>
            <p:nvPr/>
          </p:nvPicPr>
          <p:blipFill>
            <a:blip r:embed="rId2" cstate="print"/>
            <a:stretch>
              <a:fillRect/>
            </a:stretch>
          </p:blipFill>
          <p:spPr>
            <a:xfrm>
              <a:off x="0" y="2968446"/>
              <a:ext cx="9144000" cy="3916938"/>
            </a:xfrm>
            <a:prstGeom prst="rect">
              <a:avLst/>
            </a:prstGeom>
          </p:spPr>
        </p:pic>
        <p:sp>
          <p:nvSpPr>
            <p:cNvPr id="6" name="Ellipse 5"/>
            <p:cNvSpPr/>
            <p:nvPr/>
          </p:nvSpPr>
          <p:spPr>
            <a:xfrm>
              <a:off x="1043608" y="3356992"/>
              <a:ext cx="1584176"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Ellipse 6"/>
            <p:cNvSpPr/>
            <p:nvPr/>
          </p:nvSpPr>
          <p:spPr>
            <a:xfrm>
              <a:off x="6228184" y="4509120"/>
              <a:ext cx="1584176"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8" name="Nedadbuet pil 7"/>
            <p:cNvSpPr/>
            <p:nvPr/>
          </p:nvSpPr>
          <p:spPr>
            <a:xfrm rot="752311">
              <a:off x="1913153" y="3136086"/>
              <a:ext cx="5585311"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black"/>
                </a:solidFill>
              </a:endParaRPr>
            </a:p>
          </p:txBody>
        </p:sp>
      </p:grpSp>
      <p:sp>
        <p:nvSpPr>
          <p:cNvPr id="3" name="Pladsholder til indhold 2"/>
          <p:cNvSpPr>
            <a:spLocks noGrp="1"/>
          </p:cNvSpPr>
          <p:nvPr>
            <p:ph idx="1"/>
          </p:nvPr>
        </p:nvSpPr>
        <p:spPr>
          <a:xfrm>
            <a:off x="457200" y="1340768"/>
            <a:ext cx="8363272" cy="1872208"/>
          </a:xfrm>
        </p:spPr>
        <p:txBody>
          <a:bodyPr>
            <a:normAutofit/>
          </a:bodyPr>
          <a:lstStyle/>
          <a:p>
            <a:r>
              <a:rPr lang="da-DK" sz="2000" dirty="0" smtClean="0"/>
              <a:t>Fra årsskiftet 2018/2019 flyttes F-16 fra eskadrille 730 til eskadrille 727 område, hvor de vil operere fra indtil udfasningen.</a:t>
            </a:r>
          </a:p>
          <a:p>
            <a:r>
              <a:rPr lang="da-DK" sz="2000" dirty="0" smtClean="0"/>
              <a:t>Der udarbejdes tillige </a:t>
            </a:r>
            <a:r>
              <a:rPr lang="da-DK" sz="2000" dirty="0"/>
              <a:t>terminalstøjberegninger </a:t>
            </a:r>
            <a:r>
              <a:rPr lang="da-DK" sz="2000" dirty="0" smtClean="0"/>
              <a:t>for alle aktiviteter ved Flyvestation Skrydstrup, inkl. eskadrille 727 området, i 1. halvår af 2019.</a:t>
            </a:r>
          </a:p>
          <a:p>
            <a:r>
              <a:rPr lang="da-DK" sz="2000" dirty="0" smtClean="0"/>
              <a:t>Terminalstøj fra fly indgår ikke i den nuværende miljøgodkendelse fra 1999.</a:t>
            </a:r>
            <a:endParaRPr lang="da-DK" sz="2100" dirty="0" smtClean="0"/>
          </a:p>
          <a:p>
            <a:endParaRPr lang="da-DK" dirty="0" smtClean="0"/>
          </a:p>
          <a:p>
            <a:endParaRPr lang="da-DK" dirty="0" smtClean="0"/>
          </a:p>
        </p:txBody>
      </p:sp>
    </p:spTree>
    <p:extLst>
      <p:ext uri="{BB962C8B-B14F-4D97-AF65-F5344CB8AC3E}">
        <p14:creationId xmlns:p14="http://schemas.microsoft.com/office/powerpoint/2010/main" val="2735627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507288" cy="1143000"/>
          </a:xfrm>
        </p:spPr>
        <p:txBody>
          <a:bodyPr>
            <a:noAutofit/>
          </a:bodyPr>
          <a:lstStyle/>
          <a:p>
            <a:r>
              <a:rPr lang="da-DK" sz="3600" b="1" dirty="0" smtClean="0"/>
              <a:t>Byggemodning og byggeri</a:t>
            </a:r>
            <a:endParaRPr lang="da-DK" sz="3600" b="1" dirty="0"/>
          </a:p>
        </p:txBody>
      </p:sp>
      <p:sp>
        <p:nvSpPr>
          <p:cNvPr id="3" name="Pladsholder til indhold 2"/>
          <p:cNvSpPr>
            <a:spLocks noGrp="1"/>
          </p:cNvSpPr>
          <p:nvPr>
            <p:ph idx="1"/>
          </p:nvPr>
        </p:nvSpPr>
        <p:spPr/>
        <p:txBody>
          <a:bodyPr>
            <a:normAutofit fontScale="62500" lnSpcReduction="20000"/>
          </a:bodyPr>
          <a:lstStyle/>
          <a:p>
            <a:pPr marL="0" indent="0">
              <a:buNone/>
            </a:pPr>
            <a:r>
              <a:rPr lang="da-DK" dirty="0" smtClean="0"/>
              <a:t>Byggemodning gennemføres fortsat i perioden primo 2019 til medio 2020 og omhandler i hovedtræk:</a:t>
            </a:r>
          </a:p>
          <a:p>
            <a:pPr marL="0" indent="0">
              <a:buNone/>
            </a:pPr>
            <a:endParaRPr lang="da-DK" dirty="0" smtClean="0"/>
          </a:p>
          <a:p>
            <a:pPr marL="0" indent="0"/>
            <a:r>
              <a:rPr lang="da-DK" dirty="0" smtClean="0"/>
              <a:t> Arkæologiske forundersøgelser.</a:t>
            </a:r>
          </a:p>
          <a:p>
            <a:pPr marL="0" indent="0"/>
            <a:r>
              <a:rPr lang="da-DK" dirty="0" smtClean="0"/>
              <a:t> Fjernelse af eksisterende bygninger og anlæg.</a:t>
            </a:r>
          </a:p>
          <a:p>
            <a:pPr marL="0" indent="0"/>
            <a:r>
              <a:rPr lang="da-DK" dirty="0" smtClean="0"/>
              <a:t> Fjernelse af blød bund og evt. forureninger.</a:t>
            </a:r>
          </a:p>
          <a:p>
            <a:pPr marL="0" indent="0"/>
            <a:r>
              <a:rPr lang="da-DK" dirty="0" smtClean="0"/>
              <a:t> Fremføring af forsyninger (vand, strøm, kloak og varme).</a:t>
            </a:r>
          </a:p>
          <a:p>
            <a:pPr marL="0" indent="0"/>
            <a:r>
              <a:rPr lang="da-DK" dirty="0" smtClean="0"/>
              <a:t> Etablering af byggeplads med skure, hegn, belysning og </a:t>
            </a:r>
          </a:p>
          <a:p>
            <a:pPr marL="0" indent="0">
              <a:buNone/>
            </a:pPr>
            <a:r>
              <a:rPr lang="da-DK" dirty="0"/>
              <a:t> </a:t>
            </a:r>
            <a:r>
              <a:rPr lang="da-DK" dirty="0" smtClean="0"/>
              <a:t> veje.</a:t>
            </a:r>
          </a:p>
          <a:p>
            <a:pPr marL="0" indent="0"/>
            <a:r>
              <a:rPr lang="da-DK" dirty="0" smtClean="0"/>
              <a:t> Etablering af ny adgangsvej til byggepladsen i syd.</a:t>
            </a:r>
          </a:p>
          <a:p>
            <a:pPr marL="0" indent="0"/>
            <a:r>
              <a:rPr lang="da-DK" dirty="0" smtClean="0"/>
              <a:t> Etablering af midlertidigt jorddepot.</a:t>
            </a:r>
          </a:p>
          <a:p>
            <a:pPr marL="0" indent="0">
              <a:buNone/>
            </a:pPr>
            <a:endParaRPr lang="da-DK" dirty="0" smtClean="0"/>
          </a:p>
          <a:p>
            <a:pPr marL="0" indent="0">
              <a:buNone/>
            </a:pPr>
            <a:r>
              <a:rPr lang="da-DK" dirty="0" smtClean="0"/>
              <a:t>Byggeriet gennemføres i perioden medio 2020 til medio 2023 og omhandler den komplette etablering af F-35 komplekset.</a:t>
            </a:r>
          </a:p>
        </p:txBody>
      </p:sp>
    </p:spTree>
    <p:extLst>
      <p:ext uri="{BB962C8B-B14F-4D97-AF65-F5344CB8AC3E}">
        <p14:creationId xmlns:p14="http://schemas.microsoft.com/office/powerpoint/2010/main" val="4008996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549"/>
            <a:ext cx="8507288" cy="1143000"/>
          </a:xfrm>
        </p:spPr>
        <p:txBody>
          <a:bodyPr>
            <a:noAutofit/>
          </a:bodyPr>
          <a:lstStyle/>
          <a:p>
            <a:r>
              <a:rPr lang="da-DK" sz="3600" b="1" dirty="0" smtClean="0"/>
              <a:t>Byggeplads og adgangsvej</a:t>
            </a:r>
            <a:endParaRPr lang="da-DK" sz="3600" b="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124744"/>
            <a:ext cx="4248472" cy="557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222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Autofit/>
          </a:bodyPr>
          <a:lstStyle/>
          <a:p>
            <a:r>
              <a:rPr lang="da-DK" sz="3600" b="1" dirty="0" smtClean="0"/>
              <a:t>Hovedbudskaber</a:t>
            </a:r>
            <a:endParaRPr lang="da-DK" sz="3600" b="1" dirty="0"/>
          </a:p>
        </p:txBody>
      </p:sp>
      <p:sp>
        <p:nvSpPr>
          <p:cNvPr id="3" name="Pladsholder til indhold 2"/>
          <p:cNvSpPr>
            <a:spLocks noGrp="1"/>
          </p:cNvSpPr>
          <p:nvPr>
            <p:ph idx="1"/>
          </p:nvPr>
        </p:nvSpPr>
        <p:spPr>
          <a:xfrm>
            <a:off x="446856" y="1052736"/>
            <a:ext cx="8229600" cy="5328592"/>
          </a:xfrm>
        </p:spPr>
        <p:txBody>
          <a:bodyPr>
            <a:noAutofit/>
          </a:bodyPr>
          <a:lstStyle/>
          <a:p>
            <a:r>
              <a:rPr lang="da-DK" sz="2000" dirty="0"/>
              <a:t>Flystøjsberegninger</a:t>
            </a:r>
          </a:p>
          <a:p>
            <a:pPr lvl="1"/>
            <a:r>
              <a:rPr lang="da-DK" sz="2000" dirty="0"/>
              <a:t>Forsvarsministeriet </a:t>
            </a:r>
            <a:r>
              <a:rPr lang="da-DK" sz="2000" dirty="0" smtClean="0"/>
              <a:t>arbejder fortsat på at </a:t>
            </a:r>
            <a:r>
              <a:rPr lang="da-DK" sz="2000" dirty="0"/>
              <a:t>kunne præsentere de endelige flystøjsberegninger og kompensationsmodellen</a:t>
            </a:r>
          </a:p>
          <a:p>
            <a:pPr lvl="1"/>
            <a:r>
              <a:rPr lang="da-DK" sz="2000" dirty="0"/>
              <a:t>Dato for nyt borgermøde vil blive meddelt i starten af 2019</a:t>
            </a:r>
          </a:p>
          <a:p>
            <a:pPr lvl="1"/>
            <a:endParaRPr lang="da-DK" sz="2000" dirty="0"/>
          </a:p>
          <a:p>
            <a:r>
              <a:rPr lang="da-DK" sz="2000" dirty="0"/>
              <a:t>Demonstrationsflyvningen </a:t>
            </a:r>
          </a:p>
          <a:p>
            <a:pPr lvl="1"/>
            <a:r>
              <a:rPr lang="da-DK" sz="2000" dirty="0"/>
              <a:t>Gennemføres forventeligt i uge 21 i 2019. </a:t>
            </a:r>
          </a:p>
          <a:p>
            <a:pPr lvl="1"/>
            <a:r>
              <a:rPr lang="da-DK" sz="2000" dirty="0"/>
              <a:t>Du </a:t>
            </a:r>
            <a:r>
              <a:rPr lang="da-DK" sz="2000" dirty="0" smtClean="0"/>
              <a:t>vil kunne </a:t>
            </a:r>
            <a:r>
              <a:rPr lang="da-DK" sz="2000" dirty="0"/>
              <a:t>læse mere information på </a:t>
            </a:r>
            <a:r>
              <a:rPr lang="da-DK" sz="2000" dirty="0">
                <a:hlinkClick r:id="rId2"/>
              </a:rPr>
              <a:t>www.F-35iluften.dk</a:t>
            </a:r>
            <a:r>
              <a:rPr lang="da-DK" sz="2000" dirty="0"/>
              <a:t> </a:t>
            </a:r>
          </a:p>
          <a:p>
            <a:pPr lvl="1"/>
            <a:r>
              <a:rPr lang="da-DK" sz="2000" dirty="0" err="1"/>
              <a:t>Kampflyprogrammet</a:t>
            </a:r>
            <a:r>
              <a:rPr lang="da-DK" sz="2000" dirty="0"/>
              <a:t> afholder orienteringsmøde om demonstrationsflyvningen den  30. januar 2018</a:t>
            </a:r>
          </a:p>
          <a:p>
            <a:endParaRPr lang="da-DK" sz="2000" dirty="0"/>
          </a:p>
          <a:p>
            <a:r>
              <a:rPr lang="da-DK" sz="2000" dirty="0"/>
              <a:t>Miljøkonsekvensvurdering</a:t>
            </a:r>
          </a:p>
          <a:p>
            <a:pPr lvl="1"/>
            <a:r>
              <a:rPr lang="da-DK" sz="2000" dirty="0"/>
              <a:t>Høring af afgrænsningsrapporten gennemført </a:t>
            </a:r>
            <a:r>
              <a:rPr lang="da-DK" sz="2000" dirty="0" smtClean="0"/>
              <a:t>(4 </a:t>
            </a:r>
            <a:r>
              <a:rPr lang="da-DK" sz="2000" dirty="0"/>
              <a:t>svar modtaget)</a:t>
            </a:r>
          </a:p>
          <a:p>
            <a:pPr lvl="1"/>
            <a:r>
              <a:rPr lang="da-DK" sz="2000" dirty="0"/>
              <a:t>Der arbejdes aktuelt på miljøkonsekvensvurderingen, hvor der i sommeren 2019 gennemføres en offentlig høring.  </a:t>
            </a:r>
          </a:p>
          <a:p>
            <a:endParaRPr lang="da-DK" sz="2200" dirty="0" smtClean="0"/>
          </a:p>
        </p:txBody>
      </p:sp>
    </p:spTree>
    <p:extLst>
      <p:ext uri="{BB962C8B-B14F-4D97-AF65-F5344CB8AC3E}">
        <p14:creationId xmlns:p14="http://schemas.microsoft.com/office/powerpoint/2010/main" val="3479976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da-DK" dirty="0" smtClean="0"/>
              <a:t>Spørgsmål</a:t>
            </a:r>
            <a:endParaRPr lang="da-DK" dirty="0"/>
          </a:p>
        </p:txBody>
      </p:sp>
    </p:spTree>
    <p:extLst>
      <p:ext uri="{BB962C8B-B14F-4D97-AF65-F5344CB8AC3E}">
        <p14:creationId xmlns:p14="http://schemas.microsoft.com/office/powerpoint/2010/main" val="336823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dirty="0" smtClean="0"/>
              <a:t>Status flystøjsberegninger</a:t>
            </a:r>
            <a:endParaRPr lang="da-DK" dirty="0"/>
          </a:p>
        </p:txBody>
      </p:sp>
    </p:spTree>
    <p:extLst>
      <p:ext uri="{BB962C8B-B14F-4D97-AF65-F5344CB8AC3E}">
        <p14:creationId xmlns:p14="http://schemas.microsoft.com/office/powerpoint/2010/main" val="3142986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da-DK" dirty="0" smtClean="0"/>
              <a:t>Næste borgermøde</a:t>
            </a:r>
            <a:endParaRPr lang="da-DK" dirty="0"/>
          </a:p>
        </p:txBody>
      </p:sp>
    </p:spTree>
    <p:extLst>
      <p:ext uri="{BB962C8B-B14F-4D97-AF65-F5344CB8AC3E}">
        <p14:creationId xmlns:p14="http://schemas.microsoft.com/office/powerpoint/2010/main" val="1219699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600" b="1" dirty="0" smtClean="0"/>
              <a:t>Flystøjsberegninger og kompensationsordning </a:t>
            </a:r>
            <a:endParaRPr lang="da-DK" sz="3600" b="1" dirty="0"/>
          </a:p>
        </p:txBody>
      </p:sp>
      <p:sp>
        <p:nvSpPr>
          <p:cNvPr id="3" name="Pladsholder til indhold 2"/>
          <p:cNvSpPr>
            <a:spLocks noGrp="1"/>
          </p:cNvSpPr>
          <p:nvPr>
            <p:ph idx="1"/>
          </p:nvPr>
        </p:nvSpPr>
        <p:spPr/>
        <p:txBody>
          <a:bodyPr>
            <a:normAutofit fontScale="92500"/>
          </a:bodyPr>
          <a:lstStyle/>
          <a:p>
            <a:pPr lvl="0"/>
            <a:r>
              <a:rPr lang="da-DK" sz="2600" dirty="0" smtClean="0"/>
              <a:t>Forsvarsministeriet arbejder fortsat på flystøjsberegninger og kompensationsmodel.</a:t>
            </a:r>
          </a:p>
          <a:p>
            <a:pPr lvl="0"/>
            <a:endParaRPr lang="da-DK" sz="2600" dirty="0" smtClean="0"/>
          </a:p>
          <a:p>
            <a:pPr lvl="0"/>
            <a:r>
              <a:rPr lang="da-DK" sz="2600" dirty="0" smtClean="0"/>
              <a:t>Vi vil bl.a. fremlægge:</a:t>
            </a:r>
          </a:p>
          <a:p>
            <a:pPr lvl="1"/>
            <a:r>
              <a:rPr lang="da-DK" sz="2200" dirty="0" smtClean="0"/>
              <a:t>Flystøjsberegninger der viser det fulde støjbillede </a:t>
            </a:r>
          </a:p>
          <a:p>
            <a:pPr lvl="1"/>
            <a:r>
              <a:rPr lang="da-DK" sz="2200" dirty="0" smtClean="0"/>
              <a:t>Sammenlignelige flystøjsberegninger mellem F-16 og F-35</a:t>
            </a:r>
          </a:p>
          <a:p>
            <a:pPr lvl="1"/>
            <a:r>
              <a:rPr lang="da-DK" sz="2200" dirty="0" smtClean="0"/>
              <a:t>Flystøjsberegninger for både gennemsnitsstøj og maksimalstøj</a:t>
            </a:r>
          </a:p>
          <a:p>
            <a:pPr lvl="1"/>
            <a:r>
              <a:rPr lang="da-DK" sz="2200" dirty="0" smtClean="0"/>
              <a:t>Forudsætninger for flystøjsberegningerne</a:t>
            </a:r>
          </a:p>
          <a:p>
            <a:endParaRPr lang="da-DK" sz="2800" dirty="0" smtClean="0"/>
          </a:p>
          <a:p>
            <a:r>
              <a:rPr lang="da-DK" sz="2600" dirty="0" smtClean="0"/>
              <a:t>Kompensationsordning </a:t>
            </a:r>
            <a:r>
              <a:rPr lang="da-DK" sz="2600" dirty="0"/>
              <a:t>baseres forventeligt på </a:t>
            </a:r>
            <a:r>
              <a:rPr lang="da-DK" sz="2600" dirty="0" smtClean="0"/>
              <a:t>støjsikring eller </a:t>
            </a:r>
            <a:r>
              <a:rPr lang="da-DK" sz="2600" dirty="0"/>
              <a:t>tilbud om frivilligt opkøb alt efter omfang af støjbelastning. </a:t>
            </a:r>
            <a:endParaRPr lang="da-DK" sz="2600" dirty="0" smtClean="0"/>
          </a:p>
          <a:p>
            <a:pPr marL="0" indent="0">
              <a:buNone/>
            </a:pPr>
            <a:endParaRPr lang="da-DK" sz="2800" dirty="0"/>
          </a:p>
          <a:p>
            <a:endParaRPr lang="da-DK" sz="2600" dirty="0"/>
          </a:p>
        </p:txBody>
      </p:sp>
    </p:spTree>
    <p:extLst>
      <p:ext uri="{BB962C8B-B14F-4D97-AF65-F5344CB8AC3E}">
        <p14:creationId xmlns:p14="http://schemas.microsoft.com/office/powerpoint/2010/main" val="549021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850106"/>
          </a:xfrm>
        </p:spPr>
        <p:txBody>
          <a:bodyPr>
            <a:normAutofit/>
          </a:bodyPr>
          <a:lstStyle/>
          <a:p>
            <a:r>
              <a:rPr lang="da-DK" sz="3600" b="1" dirty="0" smtClean="0"/>
              <a:t>Arbejdet med flystøjsberegningerne</a:t>
            </a:r>
            <a:endParaRPr lang="da-DK" sz="3600" b="1" dirty="0"/>
          </a:p>
        </p:txBody>
      </p:sp>
      <p:sp>
        <p:nvSpPr>
          <p:cNvPr id="4" name="Pladsholder til indhold 2"/>
          <p:cNvSpPr>
            <a:spLocks noGrp="1"/>
          </p:cNvSpPr>
          <p:nvPr>
            <p:ph idx="1"/>
          </p:nvPr>
        </p:nvSpPr>
        <p:spPr>
          <a:xfrm>
            <a:off x="467544" y="1124744"/>
            <a:ext cx="8229600" cy="5184576"/>
          </a:xfrm>
        </p:spPr>
        <p:txBody>
          <a:bodyPr>
            <a:normAutofit fontScale="70000" lnSpcReduction="20000"/>
          </a:bodyPr>
          <a:lstStyle/>
          <a:p>
            <a:pPr lvl="0"/>
            <a:r>
              <a:rPr lang="da-DK" sz="2600" dirty="0" smtClean="0"/>
              <a:t>Arbejdet med at finde den rigtige balance mellem flyvesikkerhed, operative behov og hensynet til flystøj er komplekst. </a:t>
            </a:r>
          </a:p>
          <a:p>
            <a:pPr lvl="0"/>
            <a:endParaRPr lang="da-DK" sz="2600" dirty="0"/>
          </a:p>
          <a:p>
            <a:pPr lvl="1">
              <a:buFont typeface="Arial" panose="020B0604020202020204" pitchFamily="34" charset="0"/>
              <a:buChar char="•"/>
            </a:pPr>
            <a:r>
              <a:rPr lang="da-DK" sz="2200" dirty="0" smtClean="0"/>
              <a:t>Før sommerferien blev forudsætningerne for flystøjsberegningerne udarbejdet. (antal flyoperationer fordelt på flytyper, flytrafikkens årsfordeling, flyveprofiler etc.)</a:t>
            </a:r>
          </a:p>
          <a:p>
            <a:pPr lvl="1">
              <a:buFont typeface="Arial" panose="020B0604020202020204" pitchFamily="34" charset="0"/>
              <a:buChar char="•"/>
            </a:pPr>
            <a:endParaRPr lang="da-DK" sz="2200" dirty="0" smtClean="0"/>
          </a:p>
          <a:p>
            <a:pPr lvl="1">
              <a:buFont typeface="Arial" panose="020B0604020202020204" pitchFamily="34" charset="0"/>
              <a:buChar char="•"/>
            </a:pPr>
            <a:r>
              <a:rPr lang="da-DK" sz="2200" dirty="0" smtClean="0"/>
              <a:t>Opbygning af beregningsmodel på baggrund af forudsætningerne for flystøjsberegningerne.</a:t>
            </a:r>
          </a:p>
          <a:p>
            <a:pPr lvl="1">
              <a:buFont typeface="Arial" panose="020B0604020202020204" pitchFamily="34" charset="0"/>
              <a:buChar char="•"/>
            </a:pPr>
            <a:endParaRPr lang="da-DK" sz="2200" dirty="0" smtClean="0"/>
          </a:p>
          <a:p>
            <a:pPr lvl="1">
              <a:buFont typeface="Arial" panose="020B0604020202020204" pitchFamily="34" charset="0"/>
              <a:buChar char="•"/>
            </a:pPr>
            <a:r>
              <a:rPr lang="da-DK" sz="2200" dirty="0" smtClean="0"/>
              <a:t>Foreløbigt resultat af flystøjsberegningerne i september måned.</a:t>
            </a:r>
          </a:p>
          <a:p>
            <a:pPr lvl="1">
              <a:buFont typeface="Arial" panose="020B0604020202020204" pitchFamily="34" charset="0"/>
              <a:buChar char="•"/>
            </a:pPr>
            <a:endParaRPr lang="da-DK" sz="2200" dirty="0" smtClean="0"/>
          </a:p>
          <a:p>
            <a:pPr lvl="1">
              <a:buFont typeface="Arial" panose="020B0604020202020204" pitchFamily="34" charset="0"/>
              <a:buChar char="•"/>
            </a:pPr>
            <a:r>
              <a:rPr lang="da-DK" sz="2200" dirty="0" smtClean="0"/>
              <a:t>Justering af flyveprofiler, idet vores resultater indikerede, at lydudbredelsen er mindre, hvis der tages af med efterbrænder. </a:t>
            </a:r>
          </a:p>
          <a:p>
            <a:pPr lvl="1">
              <a:buFont typeface="Arial" panose="020B0604020202020204" pitchFamily="34" charset="0"/>
              <a:buChar char="•"/>
            </a:pPr>
            <a:endParaRPr lang="da-DK" sz="2200" dirty="0" smtClean="0"/>
          </a:p>
          <a:p>
            <a:pPr lvl="1">
              <a:buFont typeface="Arial" panose="020B0604020202020204" pitchFamily="34" charset="0"/>
              <a:buChar char="•"/>
            </a:pPr>
            <a:r>
              <a:rPr lang="da-DK" sz="2200" dirty="0" smtClean="0"/>
              <a:t>Nye foreløbige flystøjsberegninger i oktober måned på baggrund af justerede flyveprofiler.</a:t>
            </a:r>
          </a:p>
          <a:p>
            <a:pPr lvl="1">
              <a:buFont typeface="Arial" panose="020B0604020202020204" pitchFamily="34" charset="0"/>
              <a:buChar char="•"/>
            </a:pPr>
            <a:endParaRPr lang="da-DK" sz="2200" dirty="0" smtClean="0"/>
          </a:p>
          <a:p>
            <a:pPr lvl="1">
              <a:buFont typeface="Arial" panose="020B0604020202020204" pitchFamily="34" charset="0"/>
              <a:buChar char="•"/>
            </a:pPr>
            <a:r>
              <a:rPr lang="da-DK" sz="2200" dirty="0" smtClean="0"/>
              <a:t>Test af justerede flyveprofiler i simulator i november måned.</a:t>
            </a:r>
          </a:p>
          <a:p>
            <a:pPr lvl="1">
              <a:buFont typeface="Arial" panose="020B0604020202020204" pitchFamily="34" charset="0"/>
              <a:buChar char="•"/>
            </a:pPr>
            <a:endParaRPr lang="da-DK" sz="2200" dirty="0" smtClean="0"/>
          </a:p>
          <a:p>
            <a:pPr lvl="1">
              <a:buFont typeface="Arial" panose="020B0604020202020204" pitchFamily="34" charset="0"/>
              <a:buChar char="•"/>
            </a:pPr>
            <a:r>
              <a:rPr lang="da-DK" sz="2200" dirty="0" smtClean="0"/>
              <a:t>Testen viste at flyveprofilerne fungerer operativt, men der er behov for en genberegning af flystøjsberegningerne.</a:t>
            </a:r>
          </a:p>
          <a:p>
            <a:pPr lvl="1"/>
            <a:endParaRPr lang="da-DK" sz="2200" dirty="0" smtClean="0"/>
          </a:p>
          <a:p>
            <a:pPr lvl="0"/>
            <a:endParaRPr lang="da-DK" sz="2600" dirty="0" smtClean="0"/>
          </a:p>
          <a:p>
            <a:pPr marL="0" indent="0">
              <a:buNone/>
            </a:pPr>
            <a:endParaRPr lang="da-DK" sz="2800" dirty="0"/>
          </a:p>
          <a:p>
            <a:endParaRPr lang="da-DK" sz="2600" dirty="0"/>
          </a:p>
        </p:txBody>
      </p:sp>
    </p:spTree>
    <p:extLst>
      <p:ext uri="{BB962C8B-B14F-4D97-AF65-F5344CB8AC3E}">
        <p14:creationId xmlns:p14="http://schemas.microsoft.com/office/powerpoint/2010/main" val="143302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36" y="116632"/>
            <a:ext cx="8229600" cy="778098"/>
          </a:xfrm>
        </p:spPr>
        <p:txBody>
          <a:bodyPr>
            <a:normAutofit/>
          </a:bodyPr>
          <a:lstStyle/>
          <a:p>
            <a:r>
              <a:rPr lang="da-DK" sz="3600" b="1" dirty="0" smtClean="0"/>
              <a:t>Opdateret tidslinje (forventet)</a:t>
            </a:r>
            <a:endParaRPr lang="da-DK" sz="3600" b="1" dirty="0"/>
          </a:p>
        </p:txBody>
      </p:sp>
      <p:sp>
        <p:nvSpPr>
          <p:cNvPr id="4" name="Tekstboks 3"/>
          <p:cNvSpPr txBox="1"/>
          <p:nvPr/>
        </p:nvSpPr>
        <p:spPr>
          <a:xfrm>
            <a:off x="609992" y="1168415"/>
            <a:ext cx="7992888" cy="369332"/>
          </a:xfrm>
          <a:prstGeom prst="rect">
            <a:avLst/>
          </a:prstGeom>
          <a:noFill/>
        </p:spPr>
        <p:txBody>
          <a:bodyPr wrap="square" rtlCol="0">
            <a:spAutoFit/>
          </a:bodyPr>
          <a:lstStyle/>
          <a:p>
            <a:r>
              <a:rPr lang="da-DK" dirty="0" smtClean="0"/>
              <a:t>     2018                    2019                  2020                  2021                2022                2023</a:t>
            </a:r>
            <a:endParaRPr lang="da-DK" dirty="0"/>
          </a:p>
        </p:txBody>
      </p:sp>
      <p:sp>
        <p:nvSpPr>
          <p:cNvPr id="6" name="Rektangel 5"/>
          <p:cNvSpPr/>
          <p:nvPr/>
        </p:nvSpPr>
        <p:spPr>
          <a:xfrm>
            <a:off x="682000" y="1600463"/>
            <a:ext cx="1224920" cy="40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t>Støjberegninger </a:t>
            </a:r>
            <a:endParaRPr lang="da-DK" sz="1200" dirty="0"/>
          </a:p>
        </p:txBody>
      </p:sp>
      <p:sp>
        <p:nvSpPr>
          <p:cNvPr id="7" name="Rektangel 6"/>
          <p:cNvSpPr/>
          <p:nvPr/>
        </p:nvSpPr>
        <p:spPr>
          <a:xfrm>
            <a:off x="682000" y="2092856"/>
            <a:ext cx="2449839" cy="41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t>Miljøkonsekvensvurdering</a:t>
            </a:r>
            <a:r>
              <a:rPr lang="da-DK" sz="1100" dirty="0" smtClean="0"/>
              <a:t> </a:t>
            </a:r>
            <a:endParaRPr lang="da-DK" sz="1100" dirty="0"/>
          </a:p>
        </p:txBody>
      </p:sp>
      <p:sp>
        <p:nvSpPr>
          <p:cNvPr id="8" name="Rektangel 7"/>
          <p:cNvSpPr/>
          <p:nvPr/>
        </p:nvSpPr>
        <p:spPr>
          <a:xfrm>
            <a:off x="1903775" y="2615925"/>
            <a:ext cx="2090593"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t>Anlægslov </a:t>
            </a:r>
            <a:endParaRPr lang="da-DK" sz="1200" dirty="0"/>
          </a:p>
        </p:txBody>
      </p:sp>
      <p:sp>
        <p:nvSpPr>
          <p:cNvPr id="9" name="Rektangel 8"/>
          <p:cNvSpPr/>
          <p:nvPr/>
        </p:nvSpPr>
        <p:spPr>
          <a:xfrm>
            <a:off x="1906136" y="3128365"/>
            <a:ext cx="20882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t>Byggemodning </a:t>
            </a:r>
            <a:endParaRPr lang="da-DK" sz="1200" dirty="0"/>
          </a:p>
        </p:txBody>
      </p:sp>
      <p:sp>
        <p:nvSpPr>
          <p:cNvPr id="10" name="Rektangel 9"/>
          <p:cNvSpPr/>
          <p:nvPr/>
        </p:nvSpPr>
        <p:spPr>
          <a:xfrm>
            <a:off x="3994368" y="3688695"/>
            <a:ext cx="41780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t>Byggeri af Hangarkompleks </a:t>
            </a:r>
            <a:endParaRPr lang="da-DK" sz="1200" dirty="0"/>
          </a:p>
        </p:txBody>
      </p:sp>
      <p:sp>
        <p:nvSpPr>
          <p:cNvPr id="12" name="Tekstboks 11"/>
          <p:cNvSpPr txBox="1"/>
          <p:nvPr/>
        </p:nvSpPr>
        <p:spPr>
          <a:xfrm>
            <a:off x="4003528" y="4581128"/>
            <a:ext cx="4456904" cy="276999"/>
          </a:xfrm>
          <a:prstGeom prst="rect">
            <a:avLst/>
          </a:prstGeom>
          <a:noFill/>
          <a:ln>
            <a:solidFill>
              <a:schemeClr val="accent1"/>
            </a:solidFill>
          </a:ln>
        </p:spPr>
        <p:txBody>
          <a:bodyPr wrap="square" rtlCol="0">
            <a:spAutoFit/>
          </a:bodyPr>
          <a:lstStyle>
            <a:defPPr>
              <a:defRPr lang="da-DK"/>
            </a:defPPr>
            <a:lvl1pPr>
              <a:defRPr sz="1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a-DK" dirty="0"/>
              <a:t>Høring af afgrænsning af </a:t>
            </a:r>
            <a:r>
              <a:rPr lang="da-DK" dirty="0" smtClean="0"/>
              <a:t>miljøkonsekvensvurdering  </a:t>
            </a:r>
            <a:r>
              <a:rPr lang="da-DK" dirty="0" smtClean="0">
                <a:solidFill>
                  <a:srgbClr val="FF0000"/>
                </a:solidFill>
              </a:rPr>
              <a:t>(gennemført)</a:t>
            </a:r>
            <a:endParaRPr lang="da-DK" dirty="0">
              <a:solidFill>
                <a:srgbClr val="FF0000"/>
              </a:solidFill>
            </a:endParaRPr>
          </a:p>
        </p:txBody>
      </p:sp>
      <p:sp>
        <p:nvSpPr>
          <p:cNvPr id="15" name="Tekstboks 14"/>
          <p:cNvSpPr txBox="1"/>
          <p:nvPr/>
        </p:nvSpPr>
        <p:spPr>
          <a:xfrm>
            <a:off x="4003528" y="5445224"/>
            <a:ext cx="4456904" cy="276999"/>
          </a:xfrm>
          <a:prstGeom prst="rect">
            <a:avLst/>
          </a:prstGeom>
          <a:noFill/>
          <a:ln>
            <a:solidFill>
              <a:schemeClr val="accent1"/>
            </a:solidFill>
          </a:ln>
        </p:spPr>
        <p:txBody>
          <a:bodyPr wrap="square" rtlCol="0">
            <a:spAutoFit/>
          </a:bodyPr>
          <a:lstStyle/>
          <a:p>
            <a:r>
              <a:rPr lang="da-DK" sz="1200" dirty="0" smtClean="0"/>
              <a:t>Høring af miljøkonsekvensvurdering</a:t>
            </a:r>
            <a:endParaRPr lang="da-DK" sz="1200" dirty="0"/>
          </a:p>
        </p:txBody>
      </p:sp>
      <p:sp>
        <p:nvSpPr>
          <p:cNvPr id="25" name="Tekstboks 24"/>
          <p:cNvSpPr txBox="1"/>
          <p:nvPr/>
        </p:nvSpPr>
        <p:spPr>
          <a:xfrm>
            <a:off x="4003528" y="5858307"/>
            <a:ext cx="4456904" cy="276999"/>
          </a:xfrm>
          <a:prstGeom prst="rect">
            <a:avLst/>
          </a:prstGeom>
          <a:noFill/>
          <a:ln>
            <a:solidFill>
              <a:schemeClr val="accent1"/>
            </a:solidFill>
          </a:ln>
        </p:spPr>
        <p:txBody>
          <a:bodyPr wrap="square" rtlCol="0">
            <a:spAutoFit/>
          </a:bodyPr>
          <a:lstStyle/>
          <a:p>
            <a:r>
              <a:rPr lang="da-DK" sz="1200" dirty="0" smtClean="0"/>
              <a:t>Høring af anlægslov</a:t>
            </a:r>
            <a:endParaRPr lang="da-DK" sz="1200" dirty="0"/>
          </a:p>
        </p:txBody>
      </p:sp>
      <p:sp>
        <p:nvSpPr>
          <p:cNvPr id="16" name="Tekstboks 15"/>
          <p:cNvSpPr txBox="1"/>
          <p:nvPr/>
        </p:nvSpPr>
        <p:spPr>
          <a:xfrm>
            <a:off x="4003528" y="5008616"/>
            <a:ext cx="4456904" cy="276999"/>
          </a:xfrm>
          <a:prstGeom prst="rect">
            <a:avLst/>
          </a:prstGeom>
          <a:noFill/>
          <a:ln>
            <a:solidFill>
              <a:schemeClr val="accent1"/>
            </a:solidFill>
          </a:ln>
        </p:spPr>
        <p:txBody>
          <a:bodyPr wrap="square" rtlCol="0">
            <a:spAutoFit/>
          </a:bodyPr>
          <a:lstStyle/>
          <a:p>
            <a:r>
              <a:rPr lang="da-DK" sz="1200" dirty="0" smtClean="0"/>
              <a:t>Præsentation  af støjberegninger og kompensationsmodel </a:t>
            </a:r>
            <a:endParaRPr lang="da-DK" sz="1200" dirty="0"/>
          </a:p>
        </p:txBody>
      </p:sp>
      <p:cxnSp>
        <p:nvCxnSpPr>
          <p:cNvPr id="27" name="Lige forbindelse 26"/>
          <p:cNvCxnSpPr/>
          <p:nvPr/>
        </p:nvCxnSpPr>
        <p:spPr>
          <a:xfrm>
            <a:off x="1979712" y="1638092"/>
            <a:ext cx="0" cy="4279830"/>
          </a:xfrm>
          <a:prstGeom prst="line">
            <a:avLst/>
          </a:prstGeom>
          <a:ln>
            <a:solidFill>
              <a:schemeClr val="accent1">
                <a:shade val="95000"/>
                <a:satMod val="105000"/>
                <a:alpha val="26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Lige forbindelse 16"/>
          <p:cNvCxnSpPr/>
          <p:nvPr/>
        </p:nvCxnSpPr>
        <p:spPr>
          <a:xfrm>
            <a:off x="6084168" y="1665294"/>
            <a:ext cx="0" cy="4279830"/>
          </a:xfrm>
          <a:prstGeom prst="line">
            <a:avLst/>
          </a:prstGeom>
          <a:ln>
            <a:solidFill>
              <a:schemeClr val="accent1">
                <a:shade val="95000"/>
                <a:satMod val="105000"/>
                <a:alpha val="26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p:nvCxnSpPr>
        <p:spPr>
          <a:xfrm>
            <a:off x="7524328" y="1665294"/>
            <a:ext cx="0" cy="4220362"/>
          </a:xfrm>
          <a:prstGeom prst="line">
            <a:avLst/>
          </a:prstGeom>
          <a:ln>
            <a:solidFill>
              <a:schemeClr val="accent1">
                <a:shade val="95000"/>
                <a:satMod val="105000"/>
                <a:alpha val="26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a:off x="4668635" y="1649125"/>
            <a:ext cx="0" cy="4279830"/>
          </a:xfrm>
          <a:prstGeom prst="line">
            <a:avLst/>
          </a:prstGeom>
          <a:ln>
            <a:solidFill>
              <a:schemeClr val="accent1">
                <a:shade val="95000"/>
                <a:satMod val="105000"/>
                <a:alpha val="26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Lige forbindelse 25"/>
          <p:cNvCxnSpPr/>
          <p:nvPr/>
        </p:nvCxnSpPr>
        <p:spPr>
          <a:xfrm>
            <a:off x="3388099" y="1665294"/>
            <a:ext cx="0" cy="4331513"/>
          </a:xfrm>
          <a:prstGeom prst="line">
            <a:avLst/>
          </a:prstGeom>
          <a:ln>
            <a:solidFill>
              <a:schemeClr val="accent1">
                <a:shade val="95000"/>
                <a:satMod val="105000"/>
                <a:alpha val="26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Ellipse 37"/>
          <p:cNvSpPr/>
          <p:nvPr/>
        </p:nvSpPr>
        <p:spPr>
          <a:xfrm>
            <a:off x="1109476" y="4621172"/>
            <a:ext cx="108796" cy="10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Ellipse 38"/>
          <p:cNvSpPr/>
          <p:nvPr/>
        </p:nvSpPr>
        <p:spPr>
          <a:xfrm>
            <a:off x="2216591" y="5047143"/>
            <a:ext cx="108796" cy="1021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Ellipse 39"/>
          <p:cNvSpPr/>
          <p:nvPr/>
        </p:nvSpPr>
        <p:spPr>
          <a:xfrm>
            <a:off x="2598353" y="5526098"/>
            <a:ext cx="108796" cy="10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Ellipse 40"/>
          <p:cNvSpPr/>
          <p:nvPr/>
        </p:nvSpPr>
        <p:spPr>
          <a:xfrm>
            <a:off x="3143344" y="5935999"/>
            <a:ext cx="108796" cy="10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3" name="Lige forbindelse 42"/>
          <p:cNvCxnSpPr>
            <a:endCxn id="38" idx="5"/>
          </p:cNvCxnSpPr>
          <p:nvPr/>
        </p:nvCxnSpPr>
        <p:spPr>
          <a:xfrm flipH="1" flipV="1">
            <a:off x="1202339" y="4708333"/>
            <a:ext cx="2792029" cy="14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Lige forbindelse 46"/>
          <p:cNvCxnSpPr>
            <a:stCxn id="16" idx="1"/>
            <a:endCxn id="39" idx="5"/>
          </p:cNvCxnSpPr>
          <p:nvPr/>
        </p:nvCxnSpPr>
        <p:spPr>
          <a:xfrm flipH="1" flipV="1">
            <a:off x="2309454" y="5134304"/>
            <a:ext cx="1694074" cy="12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Lige forbindelse 48"/>
          <p:cNvCxnSpPr>
            <a:endCxn id="40" idx="6"/>
          </p:cNvCxnSpPr>
          <p:nvPr/>
        </p:nvCxnSpPr>
        <p:spPr>
          <a:xfrm flipH="1" flipV="1">
            <a:off x="2707149" y="5577156"/>
            <a:ext cx="1296379" cy="7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Lige forbindelse 50"/>
          <p:cNvCxnSpPr>
            <a:endCxn id="41" idx="6"/>
          </p:cNvCxnSpPr>
          <p:nvPr/>
        </p:nvCxnSpPr>
        <p:spPr>
          <a:xfrm flipH="1">
            <a:off x="3252140" y="5987057"/>
            <a:ext cx="75138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ktangel 10"/>
          <p:cNvSpPr/>
          <p:nvPr/>
        </p:nvSpPr>
        <p:spPr>
          <a:xfrm>
            <a:off x="1903775" y="1600463"/>
            <a:ext cx="312816" cy="4001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64987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da-DK" dirty="0" smtClean="0"/>
              <a:t>Input fra Haderslev Kommune og naboer</a:t>
            </a:r>
            <a:endParaRPr lang="da-DK" dirty="0"/>
          </a:p>
        </p:txBody>
      </p:sp>
    </p:spTree>
    <p:extLst>
      <p:ext uri="{BB962C8B-B14F-4D97-AF65-F5344CB8AC3E}">
        <p14:creationId xmlns:p14="http://schemas.microsoft.com/office/powerpoint/2010/main" val="1184272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1560" y="332656"/>
            <a:ext cx="7666711" cy="6524863"/>
          </a:xfrm>
          <a:prstGeom prst="rect">
            <a:avLst/>
          </a:prstGeom>
        </p:spPr>
        <p:txBody>
          <a:bodyPr wrap="square">
            <a:spAutoFit/>
          </a:bodyPr>
          <a:lstStyle/>
          <a:p>
            <a:pPr lvl="0"/>
            <a:r>
              <a:rPr lang="da-DK" sz="3600" b="1" dirty="0"/>
              <a:t>Henvendelse fra Haderslev </a:t>
            </a:r>
            <a:r>
              <a:rPr lang="da-DK" sz="3600" b="1" dirty="0" smtClean="0"/>
              <a:t>Kommune</a:t>
            </a:r>
          </a:p>
          <a:p>
            <a:pPr lvl="0"/>
            <a:r>
              <a:rPr lang="da-DK" sz="3600" b="1" dirty="0" smtClean="0"/>
              <a:t>31. oktober 2018</a:t>
            </a:r>
          </a:p>
          <a:p>
            <a:pPr lvl="0"/>
            <a:endParaRPr lang="da-DK" sz="2800" b="1" dirty="0"/>
          </a:p>
          <a:p>
            <a:pPr marL="285750" indent="-285750">
              <a:buFont typeface="Arial" panose="020B0604020202020204" pitchFamily="34" charset="0"/>
              <a:buChar char="•"/>
            </a:pPr>
            <a:r>
              <a:rPr lang="da-DK" sz="2000" i="1" dirty="0" smtClean="0"/>
              <a:t>”At forhold omkring ekspropriation - og eventuel overtagelsespligt for omkringliggende og berørte ejendomme – håndteres inden for rammerne af ” lov om fremgangsmåden ved ekspropriation vedrørende fast ejendom”. Hvorved rammerne for ekspropriationer fremgår af anlægsloven og metoden til værdifastsættelse af arealer der eksproprieres underlægges ekspropriationskommissionens vurdering.”</a:t>
            </a:r>
          </a:p>
          <a:p>
            <a:pPr lvl="2"/>
            <a:endParaRPr lang="da-DK" sz="2000" dirty="0"/>
          </a:p>
          <a:p>
            <a:pPr marL="1200150" lvl="2" indent="-285750">
              <a:buFont typeface="Arial" panose="020B0604020202020204" pitchFamily="34" charset="0"/>
              <a:buChar char="•"/>
            </a:pPr>
            <a:r>
              <a:rPr lang="da-DK" sz="2000" dirty="0" smtClean="0"/>
              <a:t>Ingen naboer eksproprieres mod deres vilje</a:t>
            </a:r>
          </a:p>
          <a:p>
            <a:pPr marL="1200150" lvl="2" indent="-285750">
              <a:buFont typeface="Arial" panose="020B0604020202020204" pitchFamily="34" charset="0"/>
              <a:buChar char="•"/>
            </a:pPr>
            <a:r>
              <a:rPr lang="da-DK" sz="2000" dirty="0" smtClean="0"/>
              <a:t>I Forsvarsministeriets aktuelle arbejde med kompensationsmodel ses bl.a. på støjsikring eller tilbud om  </a:t>
            </a:r>
            <a:r>
              <a:rPr lang="da-DK" sz="2000" dirty="0"/>
              <a:t>frivilligt opkøb </a:t>
            </a:r>
            <a:r>
              <a:rPr lang="da-DK" sz="2000" dirty="0" smtClean="0"/>
              <a:t>alt efter omfang </a:t>
            </a:r>
            <a:r>
              <a:rPr lang="da-DK" sz="2000" dirty="0"/>
              <a:t>af støjbelastning. </a:t>
            </a:r>
            <a:endParaRPr lang="da-DK" sz="2000" dirty="0" smtClean="0"/>
          </a:p>
          <a:p>
            <a:pPr marL="1200150" lvl="2" indent="-285750">
              <a:buFont typeface="Arial" panose="020B0604020202020204" pitchFamily="34" charset="0"/>
              <a:buChar char="•"/>
            </a:pPr>
            <a:r>
              <a:rPr lang="da-DK" sz="2000" dirty="0" smtClean="0"/>
              <a:t>Det undersøges bl.a. hvordan en uvildig prisfastsættelse kan finde sted og om værdifastsættelsen kan underlægges ekspropriationskommissionens vurdering </a:t>
            </a:r>
            <a:endParaRPr lang="da-DK" sz="2000" dirty="0"/>
          </a:p>
          <a:p>
            <a:pPr marL="285750" indent="-285750">
              <a:buFont typeface="Arial" panose="020B0604020202020204" pitchFamily="34" charset="0"/>
              <a:buChar char="•"/>
            </a:pPr>
            <a:endParaRPr lang="da-DK" dirty="0" smtClean="0"/>
          </a:p>
        </p:txBody>
      </p:sp>
    </p:spTree>
    <p:extLst>
      <p:ext uri="{BB962C8B-B14F-4D97-AF65-F5344CB8AC3E}">
        <p14:creationId xmlns:p14="http://schemas.microsoft.com/office/powerpoint/2010/main" val="3822939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3140</TotalTime>
  <Words>3133</Words>
  <Application>Microsoft Office PowerPoint</Application>
  <PresentationFormat>Skærmshow (4:3)</PresentationFormat>
  <Paragraphs>554</Paragraphs>
  <Slides>40</Slides>
  <Notes>12</Notes>
  <HiddenSlides>0</HiddenSlides>
  <MMClips>0</MMClips>
  <ScaleCrop>false</ScaleCrop>
  <HeadingPairs>
    <vt:vector size="4" baseType="variant">
      <vt:variant>
        <vt:lpstr>Tema</vt:lpstr>
      </vt:variant>
      <vt:variant>
        <vt:i4>1</vt:i4>
      </vt:variant>
      <vt:variant>
        <vt:lpstr>Diastitler</vt:lpstr>
      </vt:variant>
      <vt:variant>
        <vt:i4>40</vt:i4>
      </vt:variant>
    </vt:vector>
  </HeadingPairs>
  <TitlesOfParts>
    <vt:vector size="41" baseType="lpstr">
      <vt:lpstr>Kontortema</vt:lpstr>
      <vt:lpstr>Borgermøde 6/12-2018</vt:lpstr>
      <vt:lpstr>Hovedbudskaber</vt:lpstr>
      <vt:lpstr>Hovedbudskaber</vt:lpstr>
      <vt:lpstr>Status flystøjsberegninger</vt:lpstr>
      <vt:lpstr>Flystøjsberegninger og kompensationsordning </vt:lpstr>
      <vt:lpstr>Arbejdet med flystøjsberegningerne</vt:lpstr>
      <vt:lpstr>Opdateret tidslinje (forventet)</vt:lpstr>
      <vt:lpstr>Input fra Haderslev Kommune og naboer</vt:lpstr>
      <vt:lpstr>PowerPoint-præsentation</vt:lpstr>
      <vt:lpstr>PowerPoint-præsentation</vt:lpstr>
      <vt:lpstr>PowerPoint-præsentation</vt:lpstr>
      <vt:lpstr>PowerPoint-præsentation</vt:lpstr>
      <vt:lpstr>Formål og baggrund</vt:lpstr>
      <vt:lpstr>Aktuel status</vt:lpstr>
      <vt:lpstr>Hvad er demonstrationsflyvningen</vt:lpstr>
      <vt:lpstr>Hvor flyver F-35 og F-16 flyene</vt:lpstr>
      <vt:lpstr>Hvor flyver  F-35 og F-16 flyene</vt:lpstr>
      <vt:lpstr>Borgerinddragelse</vt:lpstr>
      <vt:lpstr>Borgerinddragelse</vt:lpstr>
      <vt:lpstr>Opsætning af mikrofoner</vt:lpstr>
      <vt:lpstr>Analyse og tilbagemelding </vt:lpstr>
      <vt:lpstr>WWW.F-35ILUFTEN.DK</vt:lpstr>
      <vt:lpstr>WWW.F-35ILUFTEN.DK</vt:lpstr>
      <vt:lpstr>PowerPoint-præsentation</vt:lpstr>
      <vt:lpstr>Status anskaffelse af flystøjsovervågningssystem</vt:lpstr>
      <vt:lpstr>PowerPoint-præsentation</vt:lpstr>
      <vt:lpstr>Miljøkonsekvensvurdering - Indhold</vt:lpstr>
      <vt:lpstr>Afgrænsningsrapporten for miljøkonsekvensvurderingen </vt:lpstr>
      <vt:lpstr>PowerPoint-præsentation</vt:lpstr>
      <vt:lpstr>PowerPoint-præsentation</vt:lpstr>
      <vt:lpstr>PowerPoint-præsentation</vt:lpstr>
      <vt:lpstr>PowerPoint-præsentation</vt:lpstr>
      <vt:lpstr>Miljøkonsekvensvurdering - Tidsplan </vt:lpstr>
      <vt:lpstr>PowerPoint-præsentation</vt:lpstr>
      <vt:lpstr>Flytning af F-16 fra ESK 730 til ESK 727</vt:lpstr>
      <vt:lpstr>Byggemodning og byggeri</vt:lpstr>
      <vt:lpstr>Byggeplads og adgangsvej</vt:lpstr>
      <vt:lpstr>Hovedbudskaber</vt:lpstr>
      <vt:lpstr>Spørgsmål</vt:lpstr>
      <vt:lpstr>Næste borgermøde</vt:lpstr>
    </vt:vector>
  </TitlesOfParts>
  <Company>Forsvarets koncernfælles Informatiktjeneste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Borgermøde 7/6-2018</dc:title>
  <dc:creator>FMN-JLU Lund, Jens Joensen</dc:creator>
  <cp:lastModifiedBy>Louisa Hjort Poulsen</cp:lastModifiedBy>
  <cp:revision>184</cp:revision>
  <cp:lastPrinted>2018-12-04T14:22:16Z</cp:lastPrinted>
  <dcterms:created xsi:type="dcterms:W3CDTF">2018-05-24T11:45:19Z</dcterms:created>
  <dcterms:modified xsi:type="dcterms:W3CDTF">2020-11-13T12:42:51Z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and">
    <vt:lpwstr/>
  </property>
  <property fmtid="{D5CDD505-2E9C-101B-9397-08002B2CF9AE}" pid="3" name="title">
    <vt:lpwstr>Præsentation borgermøde den 6. december 2018 (DOK837137)</vt:lpwstr>
  </property>
  <property fmtid="{D5CDD505-2E9C-101B-9397-08002B2CF9AE}" pid="4" name="path">
    <vt:lpwstr>C:\Users\fmn-jlu\AppData\Local\Temp\Scanjour\Captia\SJ20181205113250542 [DOK837137].PPTX</vt:lpwstr>
  </property>
  <property fmtid="{D5CDD505-2E9C-101B-9397-08002B2CF9AE}" pid="5" name="TitusGUID">
    <vt:lpwstr>236f2911-bd69-434f-a951-efc8042b6ec9</vt:lpwstr>
  </property>
  <property fmtid="{D5CDD505-2E9C-101B-9397-08002B2CF9AE}" pid="6" name="Klassifikation">
    <vt:lpwstr>IKKE KLASSIFICERET</vt:lpwstr>
  </property>
  <property fmtid="{D5CDD505-2E9C-101B-9397-08002B2CF9AE}" pid="7" name="Maerkning">
    <vt:lpwstr/>
  </property>
</Properties>
</file>